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865" r:id="rId2"/>
  </p:sldMasterIdLst>
  <p:notesMasterIdLst>
    <p:notesMasterId r:id="rId41"/>
  </p:notesMasterIdLst>
  <p:handoutMasterIdLst>
    <p:handoutMasterId r:id="rId42"/>
  </p:handoutMasterIdLst>
  <p:sldIdLst>
    <p:sldId id="321" r:id="rId3"/>
    <p:sldId id="322" r:id="rId4"/>
    <p:sldId id="284" r:id="rId5"/>
    <p:sldId id="332" r:id="rId6"/>
    <p:sldId id="331" r:id="rId7"/>
    <p:sldId id="285" r:id="rId8"/>
    <p:sldId id="287" r:id="rId9"/>
    <p:sldId id="286" r:id="rId10"/>
    <p:sldId id="352" r:id="rId11"/>
    <p:sldId id="353" r:id="rId12"/>
    <p:sldId id="288" r:id="rId13"/>
    <p:sldId id="335" r:id="rId14"/>
    <p:sldId id="336" r:id="rId15"/>
    <p:sldId id="337" r:id="rId16"/>
    <p:sldId id="281" r:id="rId17"/>
    <p:sldId id="350" r:id="rId18"/>
    <p:sldId id="351" r:id="rId19"/>
    <p:sldId id="349" r:id="rId20"/>
    <p:sldId id="338" r:id="rId21"/>
    <p:sldId id="341" r:id="rId22"/>
    <p:sldId id="342" r:id="rId23"/>
    <p:sldId id="345" r:id="rId24"/>
    <p:sldId id="346" r:id="rId25"/>
    <p:sldId id="354" r:id="rId26"/>
    <p:sldId id="347" r:id="rId27"/>
    <p:sldId id="348" r:id="rId28"/>
    <p:sldId id="355" r:id="rId29"/>
    <p:sldId id="326" r:id="rId30"/>
    <p:sldId id="356" r:id="rId31"/>
    <p:sldId id="357" r:id="rId32"/>
    <p:sldId id="339" r:id="rId33"/>
    <p:sldId id="297" r:id="rId34"/>
    <p:sldId id="298" r:id="rId35"/>
    <p:sldId id="320" r:id="rId36"/>
    <p:sldId id="292" r:id="rId37"/>
    <p:sldId id="299" r:id="rId38"/>
    <p:sldId id="344" r:id="rId39"/>
    <p:sldId id="325" r:id="rId40"/>
  </p:sldIdLst>
  <p:sldSz cx="9144000" cy="6858000" type="screen4x3"/>
  <p:notesSz cx="6731000" cy="9855200"/>
  <p:defaultTextStyle>
    <a:defPPr>
      <a:defRPr lang="nl-NL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9F1"/>
    <a:srgbClr val="DA9A23"/>
    <a:srgbClr val="939393"/>
    <a:srgbClr val="3C6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011" autoAdjust="0"/>
  </p:normalViewPr>
  <p:slideViewPr>
    <p:cSldViewPr>
      <p:cViewPr varScale="1">
        <p:scale>
          <a:sx n="58" d="100"/>
          <a:sy n="58" d="100"/>
        </p:scale>
        <p:origin x="-16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131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623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131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5"/>
            <a:ext cx="291623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131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63075"/>
            <a:ext cx="291623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5BE0A5EA-70D4-406E-BEA3-7FDF48B3EC46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221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0000" y="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7620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2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8200"/>
            <a:ext cx="4953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2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0000" y="9372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6FC47489-3561-4B22-8D43-2DCDDBB45B0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398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C1CB8D-7565-4193-8113-9EA80A88B7BE}" type="slidenum">
              <a:rPr lang="en-US" smtClean="0"/>
              <a:pPr eaLnBrk="1" hangingPunct="1"/>
              <a:t>22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131923D-F00E-4792-9917-EE422E53D2FA}" type="slidenum">
              <a:rPr lang="en-US" smtClean="0"/>
              <a:pPr eaLnBrk="1" hangingPunct="1"/>
              <a:t>23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453FBF-E35E-44ED-B93D-7B6C6D9038F8}" type="slidenum">
              <a:rPr lang="en-US" smtClean="0"/>
              <a:pPr eaLnBrk="1" hangingPunct="1"/>
              <a:t>34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26195CF-D294-4D6C-9776-AFCFFF40D78E}" type="slidenum">
              <a:rPr lang="en-US" smtClean="0"/>
              <a:pPr eaLnBrk="1" hangingPunct="1"/>
              <a:t>35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C47489-3561-4B22-8D43-2DCDDBB45B06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04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367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627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2690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38112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FCAA30-C3F2-44EF-BC9A-4B3E5FAD2B9A}" type="slidenum">
              <a:rPr lang="nl-NL" smtClean="0"/>
              <a:pPr>
                <a:defRPr/>
              </a:pPr>
              <a:t>‹N›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3716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lang="it-IT" sz="36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Fructiger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3E0D06-F205-41FA-A562-30F6101B8096}" type="slidenum">
              <a:rPr lang="nl-NL" smtClean="0"/>
              <a:pPr>
                <a:defRPr/>
              </a:pPr>
              <a:t>‹N›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7584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809BD8-7A94-45CA-811C-362B66CF980C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76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7A1FF5-C90F-4E56-A433-C12DF906F242}" type="slidenum">
              <a:rPr lang="nl-NL" smtClean="0"/>
              <a:pPr>
                <a:defRPr/>
              </a:pPr>
              <a:t>‹N›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5338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925AFB5-03FF-4184-A45D-6454B02FCCC9}" type="datetimeFigureOut">
              <a:rPr lang="it-IT" smtClean="0"/>
              <a:pPr>
                <a:defRPr/>
              </a:pPr>
              <a:t>05/11/2012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809BD8-7A94-45CA-811C-362B66CF980C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760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BD5BC-0020-4160-964B-2B8A587D87F4}" type="slidenum">
              <a:rPr lang="nl-NL" smtClean="0"/>
              <a:pPr>
                <a:defRPr/>
              </a:pPr>
              <a:t>‹N›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706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0E3EF0-0395-4D23-A3C1-627A99467956}" type="slidenum">
              <a:rPr lang="nl-NL" smtClean="0"/>
              <a:pPr>
                <a:defRPr/>
              </a:pPr>
              <a:t>‹N›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0159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925AFB5-03FF-4184-A45D-6454B02FCCC9}" type="datetimeFigureOut">
              <a:rPr lang="it-IT" smtClean="0"/>
              <a:pPr>
                <a:defRPr/>
              </a:pPr>
              <a:t>05/11/2012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809BD8-7A94-45CA-811C-362B66CF980C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17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407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904875"/>
            <a:ext cx="5486400" cy="3822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809BD8-7A94-45CA-811C-362B66CF980C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3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809BD8-7A94-45CA-811C-362B66CF980C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20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809BD8-7A94-45CA-811C-362B66CF980C}" type="slidenum">
              <a:rPr lang="en-US" smtClean="0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84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2053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622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90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171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43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85602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35577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 i="1">
          <a:solidFill>
            <a:srgbClr val="3C68AE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sz="2000" b="1" i="1">
          <a:solidFill>
            <a:schemeClr val="tx1"/>
          </a:solidFill>
          <a:latin typeface="+mn-lt"/>
          <a:ea typeface="+mn-ea"/>
          <a:cs typeface="+mn-cs"/>
        </a:defRPr>
      </a:lvl1pPr>
      <a:lvl2pPr marL="804863" indent="-347663" algn="l" rtl="0" eaLnBrk="0" fontAlgn="base" hangingPunct="0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sz="2400" b="1" i="1">
          <a:solidFill>
            <a:srgbClr val="DA9A23"/>
          </a:solidFill>
          <a:latin typeface="+mn-lt"/>
        </a:defRPr>
      </a:lvl2pPr>
      <a:lvl3pPr marL="984250" indent="-69850" algn="l" rtl="0" eaLnBrk="0" fontAlgn="base" hangingPunct="0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i="1">
          <a:solidFill>
            <a:schemeClr val="tx1"/>
          </a:solidFill>
          <a:latin typeface="+mn-lt"/>
        </a:defRPr>
      </a:lvl3pPr>
      <a:lvl4pPr marL="1657350" indent="-228600" algn="l" rtl="0" eaLnBrk="0" fontAlgn="base" hangingPunct="0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sz="2000" b="1" i="1">
          <a:solidFill>
            <a:srgbClr val="3C68AE"/>
          </a:solidFill>
          <a:latin typeface="+mn-lt"/>
          <a:sym typeface="Wingdings" pitchFamily="2" charset="2"/>
        </a:defRPr>
      </a:lvl4pPr>
      <a:lvl5pPr marL="2065338" indent="-228600" algn="l" rtl="0" eaLnBrk="0" fontAlgn="base" hangingPunct="0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i="1">
          <a:solidFill>
            <a:schemeClr val="tx1"/>
          </a:solidFill>
          <a:latin typeface="+mn-lt"/>
        </a:defRPr>
      </a:lvl5pPr>
      <a:lvl6pPr marL="2522538" indent="-228600" algn="l" rtl="0" fontAlgn="base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i="1">
          <a:solidFill>
            <a:schemeClr val="tx1"/>
          </a:solidFill>
          <a:latin typeface="+mn-lt"/>
        </a:defRPr>
      </a:lvl6pPr>
      <a:lvl7pPr marL="2979738" indent="-228600" algn="l" rtl="0" fontAlgn="base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i="1">
          <a:solidFill>
            <a:schemeClr val="tx1"/>
          </a:solidFill>
          <a:latin typeface="+mn-lt"/>
        </a:defRPr>
      </a:lvl7pPr>
      <a:lvl8pPr marL="3436938" indent="-228600" algn="l" rtl="0" fontAlgn="base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i="1">
          <a:solidFill>
            <a:schemeClr val="tx1"/>
          </a:solidFill>
          <a:latin typeface="+mn-lt"/>
        </a:defRPr>
      </a:lvl8pPr>
      <a:lvl9pPr marL="3894138" indent="-228600" algn="l" rtl="0" fontAlgn="base">
        <a:spcBef>
          <a:spcPct val="20000"/>
        </a:spcBef>
        <a:spcAft>
          <a:spcPct val="0"/>
        </a:spcAft>
        <a:tabLst>
          <a:tab pos="173038" algn="l"/>
          <a:tab pos="358775" algn="l"/>
        </a:tabLst>
        <a:defRPr i="1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61264" y="160338"/>
            <a:ext cx="8229600" cy="502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39100" y="6393762"/>
            <a:ext cx="647700" cy="3277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7411A-8634-4BD7-90FE-E1FECEC04410}" type="slidenum">
              <a:rPr lang="it-IT" smtClean="0"/>
              <a:t>‹N›</a:t>
            </a:fld>
            <a:endParaRPr lang="it-IT"/>
          </a:p>
        </p:txBody>
      </p:sp>
      <p:pic>
        <p:nvPicPr>
          <p:cNvPr id="9" name="Immagine 8" descr="Milkline_SCRITTA.jp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264" y="6393762"/>
            <a:ext cx="2670881" cy="277313"/>
          </a:xfrm>
          <a:prstGeom prst="rect">
            <a:avLst/>
          </a:prstGeom>
        </p:spPr>
      </p:pic>
      <p:cxnSp>
        <p:nvCxnSpPr>
          <p:cNvPr id="10" name="Connettore 1 9"/>
          <p:cNvCxnSpPr/>
          <p:nvPr/>
        </p:nvCxnSpPr>
        <p:spPr>
          <a:xfrm>
            <a:off x="161264" y="777342"/>
            <a:ext cx="8829037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1 10"/>
          <p:cNvCxnSpPr/>
          <p:nvPr/>
        </p:nvCxnSpPr>
        <p:spPr>
          <a:xfrm>
            <a:off x="161264" y="6380468"/>
            <a:ext cx="8829037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91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ttangolo 1"/>
          <p:cNvSpPr>
            <a:spLocks noChangeArrowheads="1"/>
          </p:cNvSpPr>
          <p:nvPr/>
        </p:nvSpPr>
        <p:spPr bwMode="auto">
          <a:xfrm>
            <a:off x="2057400" y="3124200"/>
            <a:ext cx="4572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cs typeface="Arial" charset="0"/>
              </a:rPr>
              <a:t>Maestosa</a:t>
            </a:r>
            <a:endParaRPr lang="en-US" sz="4800" b="1" dirty="0">
              <a:solidFill>
                <a:srgbClr val="002060"/>
              </a:solidFill>
              <a:cs typeface="Arial" charset="0"/>
            </a:endParaRPr>
          </a:p>
          <a:p>
            <a:pPr algn="ctr"/>
            <a:r>
              <a:rPr lang="en-US" sz="2800" b="1" dirty="0">
                <a:solidFill>
                  <a:srgbClr val="00B0F0"/>
                </a:solidFill>
                <a:cs typeface="Arial" charset="0"/>
              </a:rPr>
              <a:t>Milkline Rotary</a:t>
            </a:r>
          </a:p>
          <a:p>
            <a:pPr algn="ctr"/>
            <a:r>
              <a:rPr lang="en-US" sz="2800" b="1" dirty="0">
                <a:solidFill>
                  <a:srgbClr val="00B0F0"/>
                </a:solidFill>
                <a:cs typeface="Arial" charset="0"/>
              </a:rPr>
              <a:t>Proactive and Operator</a:t>
            </a:r>
          </a:p>
        </p:txBody>
      </p:sp>
      <p:pic>
        <p:nvPicPr>
          <p:cNvPr id="13315" name="Immagine 4" descr="milk-differen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800" y="1104900"/>
            <a:ext cx="198120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4" name="Titolo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nl-NL" b="1" dirty="0" smtClean="0"/>
              <a:t>Rotary Swivels</a:t>
            </a:r>
            <a:endParaRPr lang="it-IT" dirty="0" smtClean="0"/>
          </a:p>
        </p:txBody>
      </p:sp>
      <p:sp>
        <p:nvSpPr>
          <p:cNvPr id="22530" name="Segnaposto contenuto 4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343400" cy="4525963"/>
          </a:xfrm>
        </p:spPr>
        <p:txBody>
          <a:bodyPr/>
          <a:lstStyle/>
          <a:p>
            <a:pPr eaLnBrk="1" hangingPunct="1"/>
            <a:r>
              <a:rPr lang="it-IT" sz="2400" dirty="0" smtClean="0"/>
              <a:t>Model V - </a:t>
            </a:r>
            <a:r>
              <a:rPr lang="it-IT" sz="2400" dirty="0" err="1" smtClean="0"/>
              <a:t>Parallel</a:t>
            </a:r>
            <a:r>
              <a:rPr lang="it-IT" sz="2400" dirty="0" smtClean="0"/>
              <a:t> </a:t>
            </a:r>
            <a:r>
              <a:rPr lang="it-IT" sz="2400" dirty="0" err="1" smtClean="0"/>
              <a:t>Rotaries</a:t>
            </a:r>
            <a:endParaRPr lang="it-IT" sz="2400" dirty="0" smtClean="0"/>
          </a:p>
        </p:txBody>
      </p:sp>
      <p:sp>
        <p:nvSpPr>
          <p:cNvPr id="22531" name="Segnaposto contenuto 5"/>
          <p:cNvSpPr>
            <a:spLocks noGrp="1"/>
          </p:cNvSpPr>
          <p:nvPr>
            <p:ph sz="half" idx="2"/>
          </p:nvPr>
        </p:nvSpPr>
        <p:spPr>
          <a:xfrm>
            <a:off x="4397829" y="1600200"/>
            <a:ext cx="4800600" cy="4525963"/>
          </a:xfrm>
        </p:spPr>
        <p:txBody>
          <a:bodyPr/>
          <a:lstStyle/>
          <a:p>
            <a:pPr eaLnBrk="1" hangingPunct="1"/>
            <a:r>
              <a:rPr lang="it-IT" sz="2400" dirty="0" smtClean="0"/>
              <a:t>Model II – </a:t>
            </a:r>
            <a:r>
              <a:rPr lang="it-IT" sz="2400" dirty="0" err="1" smtClean="0"/>
              <a:t>HerringBone</a:t>
            </a:r>
            <a:r>
              <a:rPr lang="it-IT" sz="2400" dirty="0" smtClean="0"/>
              <a:t> </a:t>
            </a:r>
            <a:r>
              <a:rPr lang="it-IT" sz="2400" dirty="0" err="1" smtClean="0"/>
              <a:t>Rotaries</a:t>
            </a:r>
            <a:endParaRPr lang="it-IT" sz="2400" dirty="0" smtClean="0"/>
          </a:p>
        </p:txBody>
      </p:sp>
      <p:pic>
        <p:nvPicPr>
          <p:cNvPr id="22532" name="Picture 5" descr="P10304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2182585"/>
            <a:ext cx="3657600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 descr="water lucht prijslijst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24400" y="2215412"/>
            <a:ext cx="3224213" cy="27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15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b="1" dirty="0" smtClean="0"/>
              <a:t>Rotary Control</a:t>
            </a:r>
            <a:endParaRPr lang="it-IT" sz="4000" dirty="0" smtClean="0"/>
          </a:p>
        </p:txBody>
      </p:sp>
      <p:sp>
        <p:nvSpPr>
          <p:cNvPr id="20482" name="Rectangle 2"/>
          <p:cNvSpPr>
            <a:spLocks noGrp="1" noChangeArrowheads="1"/>
          </p:cNvSpPr>
          <p:nvPr>
            <p:ph idx="1"/>
          </p:nvPr>
        </p:nvSpPr>
        <p:spPr>
          <a:xfrm>
            <a:off x="381000" y="1143001"/>
            <a:ext cx="8229600" cy="2362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400" b="1" dirty="0" smtClean="0"/>
              <a:t>Standard Control:</a:t>
            </a:r>
            <a:r>
              <a:rPr lang="en-GB" sz="2400" dirty="0" smtClean="0"/>
              <a:t> Large push buttons. Clear and simple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b="1" dirty="0" smtClean="0"/>
              <a:t>Advanced Control:</a:t>
            </a:r>
            <a:r>
              <a:rPr lang="en-GB" sz="2400" dirty="0" smtClean="0"/>
              <a:t> Touch Screen with almost unlimited options	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000" dirty="0" smtClean="0"/>
              <a:t>Ramping and speed adjustment by VFD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000" dirty="0" smtClean="0"/>
              <a:t>Control cabinet with PLC and frequency controller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000" dirty="0" smtClean="0"/>
              <a:t>Control panel on Stainless Steel post</a:t>
            </a:r>
          </a:p>
          <a:p>
            <a:pPr lvl="1" eaLnBrk="1" hangingPunct="1">
              <a:lnSpc>
                <a:spcPct val="80000"/>
              </a:lnSpc>
            </a:pPr>
            <a:r>
              <a:rPr lang="en-GB" sz="2000" dirty="0" smtClean="0"/>
              <a:t>Emergency mode</a:t>
            </a:r>
          </a:p>
        </p:txBody>
      </p:sp>
      <p:pic>
        <p:nvPicPr>
          <p:cNvPr id="20483" name="Picture 5" descr="drukkn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946" y="3733800"/>
            <a:ext cx="3048000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00600" y="3733800"/>
            <a:ext cx="2667000" cy="22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Standard Rotary Control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9943" y="1219200"/>
            <a:ext cx="8229600" cy="2895600"/>
          </a:xfrm>
        </p:spPr>
        <p:txBody>
          <a:bodyPr/>
          <a:lstStyle/>
          <a:p>
            <a:r>
              <a:rPr lang="it-IT" dirty="0" err="1" smtClean="0"/>
              <a:t>Main</a:t>
            </a:r>
            <a:r>
              <a:rPr lang="it-IT" dirty="0" smtClean="0"/>
              <a:t> </a:t>
            </a:r>
            <a:r>
              <a:rPr lang="it-IT" dirty="0" err="1" smtClean="0"/>
              <a:t>Features</a:t>
            </a:r>
            <a:r>
              <a:rPr lang="it-IT" dirty="0" smtClean="0"/>
              <a:t>:</a:t>
            </a:r>
          </a:p>
          <a:p>
            <a:pPr lvl="1"/>
            <a:r>
              <a:rPr lang="it-IT" dirty="0" err="1" smtClean="0"/>
              <a:t>Rotation</a:t>
            </a:r>
            <a:r>
              <a:rPr lang="it-IT" dirty="0" smtClean="0"/>
              <a:t> </a:t>
            </a:r>
            <a:r>
              <a:rPr lang="it-IT" dirty="0" err="1" smtClean="0"/>
              <a:t>speed</a:t>
            </a:r>
            <a:r>
              <a:rPr lang="it-IT" dirty="0" smtClean="0"/>
              <a:t> control</a:t>
            </a:r>
          </a:p>
          <a:p>
            <a:pPr lvl="1"/>
            <a:r>
              <a:rPr lang="it-IT" dirty="0" err="1" smtClean="0"/>
              <a:t>Safety</a:t>
            </a:r>
            <a:r>
              <a:rPr lang="it-IT" dirty="0" smtClean="0"/>
              <a:t> </a:t>
            </a:r>
            <a:r>
              <a:rPr lang="it-IT" dirty="0" err="1" smtClean="0"/>
              <a:t>system</a:t>
            </a:r>
            <a:endParaRPr lang="it-IT" dirty="0" smtClean="0"/>
          </a:p>
          <a:p>
            <a:pPr lvl="1"/>
            <a:r>
              <a:rPr lang="it-IT" dirty="0" smtClean="0"/>
              <a:t>Emergency </a:t>
            </a:r>
            <a:r>
              <a:rPr lang="it-IT" dirty="0" err="1" smtClean="0"/>
              <a:t>switches</a:t>
            </a:r>
            <a:endParaRPr lang="it-IT" dirty="0" smtClean="0"/>
          </a:p>
          <a:p>
            <a:pPr lvl="1"/>
            <a:r>
              <a:rPr lang="it-IT" dirty="0" smtClean="0"/>
              <a:t>…</a:t>
            </a:r>
            <a:endParaRPr lang="it-IT" dirty="0"/>
          </a:p>
        </p:txBody>
      </p:sp>
      <p:pic>
        <p:nvPicPr>
          <p:cNvPr id="4" name="Picture 5" descr="drukkn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0200" y="3200400"/>
            <a:ext cx="3048000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65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Advanced Rotary Control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0" y="1143000"/>
            <a:ext cx="3962400" cy="4068763"/>
          </a:xfrm>
        </p:spPr>
        <p:txBody>
          <a:bodyPr/>
          <a:lstStyle/>
          <a:p>
            <a:r>
              <a:rPr lang="it-IT" dirty="0" err="1" smtClean="0"/>
              <a:t>Features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Standard &amp;…</a:t>
            </a:r>
          </a:p>
          <a:p>
            <a:pPr lvl="1"/>
            <a:r>
              <a:rPr lang="it-IT" dirty="0" smtClean="0"/>
              <a:t>Setup</a:t>
            </a:r>
          </a:p>
          <a:p>
            <a:pPr lvl="1"/>
            <a:r>
              <a:rPr lang="it-IT" dirty="0" err="1" smtClean="0"/>
              <a:t>Monitoring</a:t>
            </a:r>
            <a:endParaRPr lang="it-IT" dirty="0" smtClean="0"/>
          </a:p>
          <a:p>
            <a:pPr lvl="1"/>
            <a:r>
              <a:rPr lang="it-IT" dirty="0" err="1" smtClean="0"/>
              <a:t>Diagnostics</a:t>
            </a:r>
            <a:endParaRPr lang="it-IT" dirty="0" smtClean="0"/>
          </a:p>
          <a:p>
            <a:pPr lvl="1"/>
            <a:r>
              <a:rPr lang="it-IT" dirty="0" smtClean="0"/>
              <a:t>…</a:t>
            </a:r>
            <a:endParaRPr lang="it-IT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1169542"/>
            <a:ext cx="337185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4245796"/>
            <a:ext cx="3200400" cy="191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91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Emergency Mode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3400" y="1524000"/>
            <a:ext cx="3657600" cy="4495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 smtClean="0"/>
              <a:t>The </a:t>
            </a:r>
            <a:r>
              <a:rPr lang="it-IT" sz="2400" dirty="0" err="1" smtClean="0"/>
              <a:t>system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</a:t>
            </a:r>
            <a:r>
              <a:rPr lang="it-IT" sz="2400" dirty="0" err="1" smtClean="0"/>
              <a:t>provided</a:t>
            </a:r>
            <a:r>
              <a:rPr lang="it-IT" sz="2400" dirty="0" smtClean="0"/>
              <a:t> with </a:t>
            </a:r>
            <a:r>
              <a:rPr lang="it-IT" sz="2400" b="1" i="1" dirty="0" smtClean="0"/>
              <a:t>Emergency Switch</a:t>
            </a:r>
            <a:r>
              <a:rPr lang="it-IT" sz="2400" dirty="0" smtClean="0"/>
              <a:t>. </a:t>
            </a:r>
          </a:p>
          <a:p>
            <a:pPr marL="0" indent="0">
              <a:buNone/>
            </a:pPr>
            <a:r>
              <a:rPr lang="it-IT" sz="2400" dirty="0" smtClean="0"/>
              <a:t>In case of Emergency, the </a:t>
            </a:r>
            <a:r>
              <a:rPr lang="it-IT" sz="2400" dirty="0" err="1" smtClean="0"/>
              <a:t>switch</a:t>
            </a:r>
            <a:r>
              <a:rPr lang="it-IT" sz="2400" dirty="0" smtClean="0"/>
              <a:t> must be </a:t>
            </a:r>
            <a:r>
              <a:rPr lang="it-IT" sz="2400" dirty="0" err="1" smtClean="0"/>
              <a:t>connected</a:t>
            </a:r>
            <a:r>
              <a:rPr lang="it-IT" sz="2400" dirty="0" smtClean="0"/>
              <a:t> </a:t>
            </a:r>
            <a:r>
              <a:rPr lang="it-IT" sz="2400" dirty="0" err="1" smtClean="0"/>
              <a:t>directly</a:t>
            </a:r>
            <a:r>
              <a:rPr lang="it-IT" sz="2400" dirty="0" smtClean="0"/>
              <a:t> to the </a:t>
            </a:r>
            <a:r>
              <a:rPr lang="it-IT" sz="2400" i="1" dirty="0" smtClean="0"/>
              <a:t>Rotary Control box</a:t>
            </a:r>
            <a:r>
              <a:rPr lang="it-IT" sz="2400" dirty="0" smtClean="0"/>
              <a:t>. 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err="1" smtClean="0"/>
              <a:t>This</a:t>
            </a:r>
            <a:r>
              <a:rPr lang="it-IT" sz="2400" dirty="0" smtClean="0"/>
              <a:t> </a:t>
            </a:r>
            <a:r>
              <a:rPr lang="it-IT" sz="2400" dirty="0" err="1" smtClean="0"/>
              <a:t>will</a:t>
            </a:r>
            <a:r>
              <a:rPr lang="it-IT" sz="2400" dirty="0" smtClean="0"/>
              <a:t> </a:t>
            </a:r>
            <a:r>
              <a:rPr lang="it-IT" sz="2400" dirty="0" err="1" smtClean="0"/>
              <a:t>exclude</a:t>
            </a:r>
            <a:r>
              <a:rPr lang="it-IT" sz="2400" dirty="0" smtClean="0"/>
              <a:t> </a:t>
            </a:r>
            <a:r>
              <a:rPr lang="it-IT" sz="2400" dirty="0" err="1" smtClean="0"/>
              <a:t>all</a:t>
            </a:r>
            <a:r>
              <a:rPr lang="it-IT" sz="2400" dirty="0" smtClean="0"/>
              <a:t> </a:t>
            </a:r>
            <a:r>
              <a:rPr lang="it-IT" sz="2400" dirty="0" err="1" smtClean="0"/>
              <a:t>automation</a:t>
            </a:r>
            <a:r>
              <a:rPr lang="it-IT" sz="2400" dirty="0" smtClean="0"/>
              <a:t> and control </a:t>
            </a:r>
            <a:r>
              <a:rPr lang="it-IT" sz="2400" dirty="0" err="1" smtClean="0"/>
              <a:t>devices</a:t>
            </a:r>
            <a:r>
              <a:rPr lang="it-IT" sz="2400" dirty="0" smtClean="0"/>
              <a:t> and </a:t>
            </a:r>
            <a:r>
              <a:rPr lang="it-IT" sz="2400" dirty="0" err="1" smtClean="0"/>
              <a:t>allow</a:t>
            </a:r>
            <a:r>
              <a:rPr lang="it-IT" sz="2400" dirty="0" smtClean="0"/>
              <a:t> to go </a:t>
            </a:r>
            <a:r>
              <a:rPr lang="it-IT" sz="2400" dirty="0" err="1" smtClean="0"/>
              <a:t>forward</a:t>
            </a:r>
            <a:r>
              <a:rPr lang="it-IT" sz="2400" dirty="0" smtClean="0"/>
              <a:t> and </a:t>
            </a:r>
            <a:r>
              <a:rPr lang="it-IT" sz="2400" dirty="0" err="1" smtClean="0"/>
              <a:t>backwards</a:t>
            </a:r>
            <a:r>
              <a:rPr lang="it-IT" sz="2400" dirty="0" smtClean="0"/>
              <a:t> 1 </a:t>
            </a:r>
            <a:r>
              <a:rPr lang="it-IT" sz="2400" dirty="0" err="1" smtClean="0"/>
              <a:t>speed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990600"/>
            <a:ext cx="36576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e 3"/>
          <p:cNvSpPr/>
          <p:nvPr/>
        </p:nvSpPr>
        <p:spPr>
          <a:xfrm>
            <a:off x="6400800" y="4419600"/>
            <a:ext cx="1905000" cy="17526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276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229600" cy="502704"/>
          </a:xfrm>
        </p:spPr>
        <p:txBody>
          <a:bodyPr rtlCol="0">
            <a:noAutofit/>
          </a:bodyPr>
          <a:lstStyle/>
          <a:p>
            <a:pPr lvl="1" eaLnBrk="1" fontAlgn="auto" hangingPunct="1">
              <a:spcAft>
                <a:spcPts val="0"/>
              </a:spcAft>
              <a:defRPr/>
            </a:pPr>
            <a:r>
              <a:rPr lang="nl-NL" sz="28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Milkline External Rotary: 2 Models Available</a:t>
            </a:r>
            <a:endParaRPr lang="it-IT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5181600" cy="4495800"/>
          </a:xfrm>
        </p:spPr>
        <p:txBody>
          <a:bodyPr/>
          <a:lstStyle/>
          <a:p>
            <a:pPr lvl="1" eaLnBrk="1" hangingPunct="1"/>
            <a:endParaRPr lang="en-GB" sz="900" b="1" dirty="0" smtClean="0"/>
          </a:p>
          <a:p>
            <a:pPr eaLnBrk="1" hangingPunct="1"/>
            <a:r>
              <a:rPr lang="en-GB" sz="2400" b="1" dirty="0" smtClean="0">
                <a:solidFill>
                  <a:schemeClr val="tx2">
                    <a:lumMod val="75000"/>
                  </a:schemeClr>
                </a:solidFill>
              </a:rPr>
              <a:t>Milkline </a:t>
            </a:r>
            <a:r>
              <a:rPr lang="en-GB" sz="2400" b="1" dirty="0" err="1" smtClean="0">
                <a:solidFill>
                  <a:schemeClr val="tx2">
                    <a:lumMod val="75000"/>
                  </a:schemeClr>
                </a:solidFill>
              </a:rPr>
              <a:t>ProActive</a:t>
            </a:r>
            <a:r>
              <a:rPr lang="en-GB" sz="2400" b="1" dirty="0" smtClean="0">
                <a:solidFill>
                  <a:schemeClr val="tx2">
                    <a:lumMod val="75000"/>
                  </a:schemeClr>
                </a:solidFill>
              </a:rPr>
              <a:t> Rotary</a:t>
            </a:r>
            <a:endParaRPr lang="en-GB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 eaLnBrk="1" hangingPunct="1"/>
            <a:r>
              <a:rPr lang="en-GB" sz="1800" dirty="0" smtClean="0"/>
              <a:t>Cabinet Bails , Full Automation possible</a:t>
            </a:r>
          </a:p>
          <a:p>
            <a:pPr lvl="1" eaLnBrk="1" hangingPunct="1"/>
            <a:r>
              <a:rPr lang="en-GB" sz="1800" dirty="0" smtClean="0"/>
              <a:t>Milking Equipment installed at the inside (Subway system)</a:t>
            </a:r>
          </a:p>
          <a:p>
            <a:pPr lvl="1" eaLnBrk="1" hangingPunct="1"/>
            <a:r>
              <a:rPr lang="en-GB" sz="1800" dirty="0" smtClean="0"/>
              <a:t>Skirting.</a:t>
            </a:r>
          </a:p>
          <a:p>
            <a:pPr lvl="1" eaLnBrk="1" hangingPunct="1"/>
            <a:r>
              <a:rPr lang="en-GB" sz="1800" dirty="0" smtClean="0"/>
              <a:t>Deck with gutter , keep inside clean and dry</a:t>
            </a:r>
          </a:p>
          <a:p>
            <a:pPr eaLnBrk="1" hangingPunct="1"/>
            <a:r>
              <a:rPr lang="en-GB" sz="2400" b="1" dirty="0" smtClean="0">
                <a:solidFill>
                  <a:schemeClr val="tx2">
                    <a:lumMod val="75000"/>
                  </a:schemeClr>
                </a:solidFill>
              </a:rPr>
              <a:t>Milkline Operator Rotary</a:t>
            </a:r>
            <a:endParaRPr lang="en-GB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 eaLnBrk="1" hangingPunct="1"/>
            <a:r>
              <a:rPr lang="en-GB" sz="1800" dirty="0" smtClean="0"/>
              <a:t>Open bail frames</a:t>
            </a:r>
          </a:p>
          <a:p>
            <a:pPr lvl="1" eaLnBrk="1" hangingPunct="1"/>
            <a:r>
              <a:rPr lang="en-GB" sz="1800" dirty="0" smtClean="0"/>
              <a:t>Milking Equipment installed at the outside</a:t>
            </a:r>
          </a:p>
          <a:p>
            <a:pPr lvl="1" eaLnBrk="1" hangingPunct="1"/>
            <a:r>
              <a:rPr lang="en-GB" sz="1800" dirty="0" smtClean="0"/>
              <a:t>No skirting</a:t>
            </a:r>
          </a:p>
          <a:p>
            <a:pPr lvl="1" eaLnBrk="1" hangingPunct="1"/>
            <a:r>
              <a:rPr lang="en-GB" sz="1800" dirty="0" smtClean="0"/>
              <a:t>Short deck no gutters</a:t>
            </a:r>
          </a:p>
          <a:p>
            <a:pPr lvl="1" eaLnBrk="1" hangingPunct="1"/>
            <a:endParaRPr lang="en-GB" sz="800" dirty="0" smtClean="0"/>
          </a:p>
        </p:txBody>
      </p:sp>
      <p:pic>
        <p:nvPicPr>
          <p:cNvPr id="5" name="Picture 3" descr="C:\Users\mcattaneo\Documents\Milkline\Prodotti\Poste\Rotary\ProActive - Installation - 12073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7400" y="1143000"/>
            <a:ext cx="28194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mcattaneo\Documents\Milkline\Prodotti\Poste\Rotary\Ecoline Stalls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67400" y="3581400"/>
            <a:ext cx="2844800" cy="194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/>
              <a:t>ProActive</a:t>
            </a:r>
            <a:r>
              <a:rPr lang="it-IT" b="1" dirty="0" smtClean="0"/>
              <a:t> - Installation (the </a:t>
            </a:r>
            <a:r>
              <a:rPr lang="it-IT" b="1" dirty="0" err="1" smtClean="0"/>
              <a:t>skirt</a:t>
            </a:r>
            <a:r>
              <a:rPr lang="it-IT" b="1" dirty="0" smtClean="0"/>
              <a:t>)</a:t>
            </a:r>
          </a:p>
        </p:txBody>
      </p:sp>
      <p:pic>
        <p:nvPicPr>
          <p:cNvPr id="65538" name="Picture 2" descr="C:\Users\mcattaneo\Documents\Milkline\Prodotti\Poste\Rotary\Meeting Ruud\Top Line Bail and Skirt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139" y="838200"/>
            <a:ext cx="6487885" cy="486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arrotondato 1"/>
          <p:cNvSpPr/>
          <p:nvPr/>
        </p:nvSpPr>
        <p:spPr>
          <a:xfrm>
            <a:off x="1676400" y="3886200"/>
            <a:ext cx="3886200" cy="16764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409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/>
              <a:t>ProActive</a:t>
            </a:r>
            <a:r>
              <a:rPr lang="it-IT" b="1" dirty="0" smtClean="0"/>
              <a:t>: </a:t>
            </a:r>
            <a:r>
              <a:rPr lang="it-IT" b="1" dirty="0" err="1" smtClean="0"/>
              <a:t>Bail</a:t>
            </a:r>
            <a:r>
              <a:rPr lang="it-IT" b="1" dirty="0" smtClean="0"/>
              <a:t> with </a:t>
            </a:r>
            <a:r>
              <a:rPr lang="it-IT" b="1" dirty="0" err="1" smtClean="0"/>
              <a:t>Feeding</a:t>
            </a:r>
            <a:r>
              <a:rPr lang="it-IT" b="1" dirty="0" smtClean="0"/>
              <a:t> </a:t>
            </a:r>
            <a:r>
              <a:rPr lang="it-IT" b="1" dirty="0" err="1" smtClean="0"/>
              <a:t>Manger</a:t>
            </a:r>
            <a:endParaRPr lang="it-IT" b="1" dirty="0" smtClean="0"/>
          </a:p>
        </p:txBody>
      </p:sp>
      <p:pic>
        <p:nvPicPr>
          <p:cNvPr id="37891" name="Picture 2" descr="C:\Users\mcattaneo\Documents\Milkline\Prodotti\Poste\Rotary\Meeting Ruud\Feeding mangers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914400"/>
            <a:ext cx="68072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7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/>
              <a:t>ProActive</a:t>
            </a:r>
            <a:r>
              <a:rPr lang="it-IT" b="1" dirty="0" smtClean="0"/>
              <a:t>: Tube </a:t>
            </a:r>
            <a:r>
              <a:rPr lang="it-IT" b="1" dirty="0" err="1" smtClean="0"/>
              <a:t>Alignement</a:t>
            </a:r>
            <a:r>
              <a:rPr lang="it-IT" b="1" dirty="0" smtClean="0"/>
              <a:t> </a:t>
            </a:r>
            <a:r>
              <a:rPr lang="it-IT" b="1" dirty="0" err="1" smtClean="0"/>
              <a:t>Arm</a:t>
            </a:r>
            <a:endParaRPr lang="it-IT" b="1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6198"/>
          <a:stretch/>
        </p:blipFill>
        <p:spPr bwMode="auto">
          <a:xfrm>
            <a:off x="990600" y="1143000"/>
            <a:ext cx="6324600" cy="613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750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/>
              <a:t>ProActive</a:t>
            </a:r>
            <a:r>
              <a:rPr lang="it-IT" b="1" dirty="0" smtClean="0"/>
              <a:t>: Platform </a:t>
            </a:r>
            <a:r>
              <a:rPr lang="it-IT" b="1" dirty="0" err="1" smtClean="0"/>
              <a:t>Cleaning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3362" y="1153886"/>
            <a:ext cx="2667000" cy="4068763"/>
          </a:xfrm>
        </p:spPr>
        <p:txBody>
          <a:bodyPr/>
          <a:lstStyle/>
          <a:p>
            <a:pPr marL="0" indent="0">
              <a:buNone/>
            </a:pPr>
            <a:r>
              <a:rPr lang="it-IT" dirty="0" err="1" smtClean="0"/>
              <a:t>Clean</a:t>
            </a:r>
            <a:r>
              <a:rPr lang="it-IT" dirty="0" smtClean="0"/>
              <a:t> Platform and </a:t>
            </a:r>
            <a:r>
              <a:rPr lang="it-IT" dirty="0" err="1" smtClean="0"/>
              <a:t>clean</a:t>
            </a:r>
            <a:r>
              <a:rPr lang="it-IT" dirty="0" smtClean="0"/>
              <a:t> </a:t>
            </a:r>
            <a:r>
              <a:rPr lang="it-IT" dirty="0" err="1"/>
              <a:t>I</a:t>
            </a:r>
            <a:r>
              <a:rPr lang="it-IT" dirty="0" err="1" smtClean="0"/>
              <a:t>nternal</a:t>
            </a:r>
            <a:r>
              <a:rPr lang="it-IT" dirty="0" smtClean="0"/>
              <a:t> </a:t>
            </a:r>
            <a:r>
              <a:rPr lang="it-IT" dirty="0" err="1" smtClean="0"/>
              <a:t>Pit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74" b="-127"/>
          <a:stretch/>
        </p:blipFill>
        <p:spPr bwMode="auto">
          <a:xfrm>
            <a:off x="3132762" y="1116000"/>
            <a:ext cx="4595813" cy="475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</p:pic>
      <p:sp>
        <p:nvSpPr>
          <p:cNvPr id="4" name="Callout 2 3"/>
          <p:cNvSpPr/>
          <p:nvPr/>
        </p:nvSpPr>
        <p:spPr>
          <a:xfrm>
            <a:off x="2044191" y="2895600"/>
            <a:ext cx="1371600" cy="911692"/>
          </a:xfrm>
          <a:prstGeom prst="borderCallout2">
            <a:avLst>
              <a:gd name="adj1" fmla="val 23526"/>
              <a:gd name="adj2" fmla="val 102778"/>
              <a:gd name="adj3" fmla="val 9198"/>
              <a:gd name="adj4" fmla="val 130423"/>
              <a:gd name="adj5" fmla="val -34849"/>
              <a:gd name="adj6" fmla="val 148125"/>
            </a:avLst>
          </a:prstGeom>
          <a:solidFill>
            <a:schemeClr val="tx2">
              <a:lumMod val="75000"/>
            </a:schemeClr>
          </a:solidFill>
          <a:ln w="28575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Platform </a:t>
            </a:r>
            <a:r>
              <a:rPr lang="it-IT" dirty="0" err="1" smtClean="0"/>
              <a:t>Gutter</a:t>
            </a:r>
            <a:endParaRPr lang="it-IT" dirty="0"/>
          </a:p>
        </p:txBody>
      </p:sp>
      <p:sp>
        <p:nvSpPr>
          <p:cNvPr id="6" name="Callout 2 5"/>
          <p:cNvSpPr/>
          <p:nvPr/>
        </p:nvSpPr>
        <p:spPr>
          <a:xfrm>
            <a:off x="2044191" y="3963754"/>
            <a:ext cx="1371600" cy="911692"/>
          </a:xfrm>
          <a:prstGeom prst="borderCallout2">
            <a:avLst>
              <a:gd name="adj1" fmla="val 23526"/>
              <a:gd name="adj2" fmla="val 102778"/>
              <a:gd name="adj3" fmla="val 9198"/>
              <a:gd name="adj4" fmla="val 132540"/>
              <a:gd name="adj5" fmla="val -54663"/>
              <a:gd name="adj6" fmla="val 172513"/>
            </a:avLst>
          </a:prstGeom>
          <a:solidFill>
            <a:schemeClr val="tx2">
              <a:lumMod val="75000"/>
            </a:schemeClr>
          </a:solidFill>
          <a:ln w="28575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Drain</a:t>
            </a:r>
            <a:r>
              <a:rPr lang="it-IT" dirty="0" smtClean="0"/>
              <a:t> Tube</a:t>
            </a:r>
            <a:endParaRPr lang="it-IT" dirty="0"/>
          </a:p>
        </p:txBody>
      </p:sp>
      <p:sp>
        <p:nvSpPr>
          <p:cNvPr id="7" name="Callout 2 6"/>
          <p:cNvSpPr/>
          <p:nvPr/>
        </p:nvSpPr>
        <p:spPr>
          <a:xfrm>
            <a:off x="2044191" y="5029200"/>
            <a:ext cx="1371600" cy="911692"/>
          </a:xfrm>
          <a:prstGeom prst="borderCallout2">
            <a:avLst>
              <a:gd name="adj1" fmla="val 26710"/>
              <a:gd name="adj2" fmla="val 99604"/>
              <a:gd name="adj3" fmla="val 58550"/>
              <a:gd name="adj4" fmla="val 129365"/>
              <a:gd name="adj5" fmla="val 93395"/>
              <a:gd name="adj6" fmla="val 233756"/>
            </a:avLst>
          </a:prstGeom>
          <a:solidFill>
            <a:schemeClr val="tx2">
              <a:lumMod val="75000"/>
            </a:schemeClr>
          </a:solidFill>
          <a:ln w="28575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Internal</a:t>
            </a:r>
            <a:r>
              <a:rPr lang="it-IT" dirty="0" smtClean="0"/>
              <a:t> </a:t>
            </a:r>
            <a:r>
              <a:rPr lang="it-IT" dirty="0" err="1" smtClean="0"/>
              <a:t>Pit</a:t>
            </a:r>
            <a:r>
              <a:rPr lang="it-IT" dirty="0" smtClean="0"/>
              <a:t> </a:t>
            </a:r>
            <a:r>
              <a:rPr lang="it-IT" dirty="0" err="1" smtClean="0"/>
              <a:t>Gutter</a:t>
            </a:r>
            <a:endParaRPr lang="it-IT" dirty="0"/>
          </a:p>
        </p:txBody>
      </p:sp>
      <p:sp>
        <p:nvSpPr>
          <p:cNvPr id="9" name="Arco a tutto sesto 8"/>
          <p:cNvSpPr/>
          <p:nvPr/>
        </p:nvSpPr>
        <p:spPr>
          <a:xfrm rot="10800000">
            <a:off x="4029863" y="2350295"/>
            <a:ext cx="188925" cy="228600"/>
          </a:xfrm>
          <a:prstGeom prst="blockArc">
            <a:avLst>
              <a:gd name="adj1" fmla="val 10800000"/>
              <a:gd name="adj2" fmla="val 21436438"/>
              <a:gd name="adj3" fmla="val 62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3" name="Connettore 1 12"/>
          <p:cNvCxnSpPr/>
          <p:nvPr/>
        </p:nvCxnSpPr>
        <p:spPr>
          <a:xfrm>
            <a:off x="4066750" y="2547943"/>
            <a:ext cx="2812" cy="576257"/>
          </a:xfrm>
          <a:prstGeom prst="line">
            <a:avLst/>
          </a:prstGeom>
          <a:ln w="19050" cap="rnd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4178673" y="2550340"/>
            <a:ext cx="2812" cy="497660"/>
          </a:xfrm>
          <a:prstGeom prst="line">
            <a:avLst/>
          </a:prstGeom>
          <a:ln w="19050" cap="rnd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4069562" y="3124200"/>
            <a:ext cx="1188238" cy="1219200"/>
          </a:xfrm>
          <a:prstGeom prst="line">
            <a:avLst/>
          </a:prstGeom>
          <a:ln w="19050" cap="rnd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1 22"/>
          <p:cNvCxnSpPr/>
          <p:nvPr/>
        </p:nvCxnSpPr>
        <p:spPr>
          <a:xfrm>
            <a:off x="4188629" y="3048000"/>
            <a:ext cx="1188238" cy="1219200"/>
          </a:xfrm>
          <a:prstGeom prst="line">
            <a:avLst/>
          </a:prstGeom>
          <a:ln w="19050" cap="rnd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>
            <a:off x="5257800" y="4343400"/>
            <a:ext cx="0" cy="1447800"/>
          </a:xfrm>
          <a:prstGeom prst="line">
            <a:avLst/>
          </a:prstGeom>
          <a:ln w="19050" cap="rnd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/>
          <p:cNvCxnSpPr/>
          <p:nvPr/>
        </p:nvCxnSpPr>
        <p:spPr>
          <a:xfrm>
            <a:off x="5374486" y="4267200"/>
            <a:ext cx="0" cy="1524000"/>
          </a:xfrm>
          <a:prstGeom prst="line">
            <a:avLst/>
          </a:prstGeom>
          <a:ln w="19050" cap="rnd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29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 smtClean="0"/>
              <a:t>Maestosa </a:t>
            </a:r>
            <a:r>
              <a:rPr lang="it-IT" sz="4000" b="1" dirty="0" err="1" smtClean="0"/>
              <a:t>Overview</a:t>
            </a:r>
            <a:endParaRPr lang="it-IT" sz="4000" b="1" dirty="0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The </a:t>
            </a:r>
            <a:r>
              <a:rPr lang="it-IT" dirty="0" err="1" smtClean="0"/>
              <a:t>most</a:t>
            </a:r>
            <a:r>
              <a:rPr lang="it-IT" dirty="0" smtClean="0"/>
              <a:t> </a:t>
            </a:r>
            <a:r>
              <a:rPr lang="it-IT" dirty="0" err="1" smtClean="0"/>
              <a:t>advanced</a:t>
            </a:r>
            <a:r>
              <a:rPr lang="it-IT" dirty="0" smtClean="0"/>
              <a:t> </a:t>
            </a:r>
            <a:r>
              <a:rPr lang="it-IT" dirty="0" err="1" smtClean="0"/>
              <a:t>technology</a:t>
            </a:r>
            <a:endParaRPr lang="it-IT" dirty="0" smtClean="0"/>
          </a:p>
          <a:p>
            <a:pPr lvl="1">
              <a:defRPr/>
            </a:pPr>
            <a:r>
              <a:rPr lang="it-IT" dirty="0" smtClean="0"/>
              <a:t>Milkline </a:t>
            </a:r>
            <a:r>
              <a:rPr lang="it-IT" dirty="0" err="1" smtClean="0"/>
              <a:t>Miking</a:t>
            </a:r>
            <a:r>
              <a:rPr lang="it-IT" dirty="0" smtClean="0"/>
              <a:t> </a:t>
            </a:r>
            <a:r>
              <a:rPr lang="it-IT" dirty="0" err="1" smtClean="0"/>
              <a:t>technology</a:t>
            </a:r>
            <a:endParaRPr lang="it-IT" dirty="0" smtClean="0"/>
          </a:p>
          <a:p>
            <a:pPr lvl="1">
              <a:defRPr/>
            </a:pPr>
            <a:r>
              <a:rPr lang="it-IT" dirty="0" smtClean="0"/>
              <a:t>R&amp;R Rotary </a:t>
            </a:r>
            <a:r>
              <a:rPr lang="it-IT" dirty="0" err="1" smtClean="0"/>
              <a:t>technology</a:t>
            </a:r>
            <a:endParaRPr lang="it-IT" dirty="0" smtClean="0"/>
          </a:p>
          <a:p>
            <a:pPr lvl="1">
              <a:defRPr/>
            </a:pPr>
            <a:r>
              <a:rPr lang="it-IT" dirty="0" smtClean="0"/>
              <a:t>The </a:t>
            </a:r>
            <a:r>
              <a:rPr lang="it-IT" dirty="0"/>
              <a:t>P</a:t>
            </a:r>
            <a:r>
              <a:rPr lang="it-IT" dirty="0" smtClean="0"/>
              <a:t>roduct</a:t>
            </a:r>
          </a:p>
          <a:p>
            <a:pPr lvl="1">
              <a:defRPr/>
            </a:pPr>
            <a:r>
              <a:rPr lang="it-IT" dirty="0" smtClean="0"/>
              <a:t>The Project</a:t>
            </a:r>
          </a:p>
          <a:p>
            <a:pPr marL="57150" indent="0">
              <a:buFont typeface="Arial" charset="0"/>
              <a:buNone/>
              <a:defRPr/>
            </a:pP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/>
              <a:t>ProActive</a:t>
            </a:r>
            <a:r>
              <a:rPr lang="it-IT" b="1" dirty="0" smtClean="0"/>
              <a:t>: </a:t>
            </a:r>
            <a:r>
              <a:rPr lang="it-IT" b="1" dirty="0" err="1" smtClean="0"/>
              <a:t>Structure</a:t>
            </a:r>
            <a:r>
              <a:rPr lang="it-IT" b="1" dirty="0" smtClean="0"/>
              <a:t> </a:t>
            </a:r>
            <a:r>
              <a:rPr lang="it-IT" b="1" dirty="0" err="1" smtClean="0"/>
              <a:t>Before</a:t>
            </a:r>
            <a:r>
              <a:rPr lang="it-IT" b="1" dirty="0" smtClean="0"/>
              <a:t> </a:t>
            </a:r>
            <a:r>
              <a:rPr lang="it-IT" b="1" dirty="0" err="1" smtClean="0"/>
              <a:t>Pouring</a:t>
            </a:r>
            <a:endParaRPr lang="it-IT" b="1" dirty="0" smtClean="0"/>
          </a:p>
        </p:txBody>
      </p:sp>
      <p:pic>
        <p:nvPicPr>
          <p:cNvPr id="35843" name="Picture 2" descr="C:\Users\mcattaneo\Documents\Milkline\Prodotti\Poste\Rotary\Meeting Ruud\Structure before pouring 2 the concret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35294" y="990600"/>
            <a:ext cx="6400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63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/>
              <a:t>ProActive</a:t>
            </a:r>
            <a:r>
              <a:rPr lang="it-IT" b="1" dirty="0" smtClean="0"/>
              <a:t>: </a:t>
            </a:r>
            <a:r>
              <a:rPr lang="it-IT" b="1" dirty="0" err="1" smtClean="0"/>
              <a:t>Structure</a:t>
            </a:r>
            <a:r>
              <a:rPr lang="it-IT" b="1" dirty="0" smtClean="0"/>
              <a:t> </a:t>
            </a:r>
            <a:r>
              <a:rPr lang="it-IT" b="1" dirty="0" err="1" smtClean="0"/>
              <a:t>Before</a:t>
            </a:r>
            <a:r>
              <a:rPr lang="it-IT" b="1" dirty="0" smtClean="0"/>
              <a:t> </a:t>
            </a:r>
            <a:r>
              <a:rPr lang="it-IT" b="1" dirty="0" err="1" smtClean="0"/>
              <a:t>Pouring</a:t>
            </a:r>
            <a:endParaRPr lang="it-IT" b="1" dirty="0" smtClean="0"/>
          </a:p>
        </p:txBody>
      </p:sp>
      <p:pic>
        <p:nvPicPr>
          <p:cNvPr id="36867" name="Picture 2" descr="C:\Users\mcattaneo\Documents\Milkline\Prodotti\Poste\Rotary\Meeting Ruud\Structure before pouring the concret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914400"/>
            <a:ext cx="6908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17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 bwMode="auto">
          <a:xfrm>
            <a:off x="152400" y="152398"/>
            <a:ext cx="8229600" cy="690081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Autofit/>
          </a:bodyPr>
          <a:lstStyle>
            <a:lvl1pPr defTabSz="457200" eaLnBrk="1" latinLnBrk="0" hangingPunct="1">
              <a:spcBef>
                <a:spcPct val="0"/>
              </a:spcBef>
              <a:buNone/>
              <a:defRPr lang="it-IT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Fructiger"/>
              </a:defRPr>
            </a:lvl1pPr>
          </a:lstStyle>
          <a:p>
            <a:r>
              <a:rPr lang="it-IT" dirty="0" err="1"/>
              <a:t>ProActive</a:t>
            </a:r>
            <a:r>
              <a:rPr lang="it-IT" dirty="0"/>
              <a:t>: Design </a:t>
            </a:r>
            <a:r>
              <a:rPr lang="it-IT" dirty="0" err="1"/>
              <a:t>Projects</a:t>
            </a:r>
            <a:endParaRPr lang="it-IT" dirty="0"/>
          </a:p>
        </p:txBody>
      </p:sp>
      <p:pic>
        <p:nvPicPr>
          <p:cNvPr id="276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503" y="914400"/>
            <a:ext cx="7356297" cy="521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616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76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685800" y="1600200"/>
            <a:ext cx="7620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/>
          </a:p>
          <a:p>
            <a:pPr eaLnBrk="1" hangingPunct="1"/>
            <a:endParaRPr lang="nl-NL"/>
          </a:p>
        </p:txBody>
      </p:sp>
      <p:pic>
        <p:nvPicPr>
          <p:cNvPr id="2867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815624"/>
            <a:ext cx="7848600" cy="552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229600" cy="502704"/>
          </a:xfrm>
        </p:spPr>
        <p:txBody>
          <a:bodyPr/>
          <a:lstStyle/>
          <a:p>
            <a:r>
              <a:rPr lang="en-US" dirty="0"/>
              <a:t>Proactive: Design </a:t>
            </a:r>
            <a:r>
              <a:rPr lang="en-US" dirty="0" smtClean="0"/>
              <a:t>Projects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9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86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Milkline Operator </a:t>
            </a:r>
            <a:r>
              <a:rPr lang="en-GB" dirty="0" smtClean="0"/>
              <a:t>Rotary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143000"/>
            <a:ext cx="7696200" cy="3855855"/>
          </a:xfrm>
        </p:spPr>
        <p:txBody>
          <a:bodyPr>
            <a:normAutofit/>
          </a:bodyPr>
          <a:lstStyle/>
          <a:p>
            <a:pPr lvl="1"/>
            <a:r>
              <a:rPr lang="en-GB" dirty="0" smtClean="0"/>
              <a:t>Milking </a:t>
            </a:r>
            <a:r>
              <a:rPr lang="en-GB" dirty="0"/>
              <a:t>Equipment installed at the outside</a:t>
            </a:r>
          </a:p>
          <a:p>
            <a:pPr lvl="1"/>
            <a:r>
              <a:rPr lang="en-GB" dirty="0"/>
              <a:t>Short deck no gutters</a:t>
            </a:r>
          </a:p>
          <a:p>
            <a:pPr lvl="1"/>
            <a:r>
              <a:rPr lang="en-GB" dirty="0"/>
              <a:t>Open bail frames</a:t>
            </a:r>
          </a:p>
          <a:p>
            <a:pPr lvl="1"/>
            <a:r>
              <a:rPr lang="en-GB" dirty="0" smtClean="0"/>
              <a:t>No </a:t>
            </a:r>
            <a:r>
              <a:rPr lang="en-GB" dirty="0"/>
              <a:t>skirting</a:t>
            </a:r>
          </a:p>
          <a:p>
            <a:pPr lvl="1"/>
            <a:endParaRPr lang="en-GB" dirty="0"/>
          </a:p>
          <a:p>
            <a:endParaRPr lang="en-US" sz="2800" dirty="0"/>
          </a:p>
        </p:txBody>
      </p:sp>
      <p:pic>
        <p:nvPicPr>
          <p:cNvPr id="4" name="Picture 2" descr="C:\Users\mcattaneo\Documents\Milkline\Prodotti\Poste\Rotary\Ecoline Stalls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86198" y="2743200"/>
            <a:ext cx="52451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11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Maestosa: Operator Model (Short Deck)</a:t>
            </a:r>
            <a:endParaRPr lang="it-IT" dirty="0"/>
          </a:p>
        </p:txBody>
      </p:sp>
      <p:pic>
        <p:nvPicPr>
          <p:cNvPr id="63490" name="Picture 2" descr="C:\Users\mcattaneo\Documents\Milkline\Prodotti\Poste\Rotary\Ecoline Stalls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838198"/>
            <a:ext cx="4191000" cy="510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00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Operator Model</a:t>
            </a:r>
            <a:endParaRPr lang="it-IT" dirty="0"/>
          </a:p>
        </p:txBody>
      </p:sp>
      <p:pic>
        <p:nvPicPr>
          <p:cNvPr id="64514" name="Picture 2" descr="C:\Users\mcattaneo\Documents\Milkline\Prodotti\Poste\Rotary\EcoLin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727200"/>
            <a:ext cx="678180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91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nl-NL" sz="2400" b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Side by Side External Rotary</a:t>
            </a:r>
            <a:endParaRPr lang="it-IT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707326"/>
              </p:ext>
            </p:extLst>
          </p:nvPr>
        </p:nvGraphicFramePr>
        <p:xfrm>
          <a:off x="533400" y="1219200"/>
          <a:ext cx="7924800" cy="4800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1981200"/>
                <a:gridCol w="1981200"/>
                <a:gridCol w="1981200"/>
              </a:tblGrid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N° of Places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Drive Units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N° of Motors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Diameter (m)</a:t>
                      </a:r>
                      <a:endParaRPr lang="en-US" sz="1800" noProof="0" dirty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24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1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2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7,64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28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1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2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8,92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32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1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2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10,19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36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1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2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11,46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40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2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3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12,74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44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2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3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14,01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50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2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3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15,92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60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2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4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19,10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72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3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6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22,92</a:t>
                      </a:r>
                      <a:endParaRPr lang="en-US" sz="1800" noProof="0"/>
                    </a:p>
                  </a:txBody>
                  <a:tcPr/>
                </a:tc>
              </a:tr>
              <a:tr h="436418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smtClean="0"/>
                        <a:t>80</a:t>
                      </a:r>
                      <a:endParaRPr lang="en-US" sz="18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3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6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 smtClean="0"/>
                        <a:t>25,47</a:t>
                      </a:r>
                      <a:endParaRPr lang="en-US" sz="1800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94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 rot="1824592">
            <a:off x="244978" y="3389676"/>
            <a:ext cx="8381475" cy="144655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outerShdw blurRad="50800" dist="50800" dir="5400000" algn="ctr" rotWithShape="0">
              <a:srgbClr val="000000">
                <a:alpha val="48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8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Preliminary Info</a:t>
            </a:r>
          </a:p>
        </p:txBody>
      </p:sp>
      <p:sp>
        <p:nvSpPr>
          <p:cNvPr id="2662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 smtClean="0"/>
              <a:t>Maestosa: Automation </a:t>
            </a:r>
            <a:r>
              <a:rPr lang="it-IT" sz="4000" b="1" dirty="0" err="1" smtClean="0"/>
              <a:t>Range</a:t>
            </a:r>
            <a:endParaRPr lang="it-IT" sz="4000" b="1" dirty="0" smtClean="0"/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>
          <a:xfrm>
            <a:off x="444273" y="1295400"/>
            <a:ext cx="8229600" cy="4525963"/>
          </a:xfrm>
        </p:spPr>
        <p:txBody>
          <a:bodyPr/>
          <a:lstStyle/>
          <a:p>
            <a:r>
              <a:rPr lang="it-IT" b="1" dirty="0" err="1" smtClean="0"/>
              <a:t>Proactive</a:t>
            </a:r>
            <a:endParaRPr lang="it-IT" b="1" dirty="0" smtClean="0"/>
          </a:p>
          <a:p>
            <a:pPr lvl="1"/>
            <a:r>
              <a:rPr lang="it-IT" dirty="0" smtClean="0"/>
              <a:t>ED200</a:t>
            </a:r>
          </a:p>
          <a:p>
            <a:pPr lvl="1"/>
            <a:r>
              <a:rPr lang="it-IT" dirty="0" smtClean="0"/>
              <a:t>P4C</a:t>
            </a:r>
          </a:p>
          <a:p>
            <a:r>
              <a:rPr lang="it-IT" b="1" dirty="0" smtClean="0"/>
              <a:t>Operator</a:t>
            </a:r>
          </a:p>
          <a:p>
            <a:pPr lvl="1"/>
            <a:r>
              <a:rPr lang="it-IT" dirty="0" smtClean="0"/>
              <a:t>MPD New</a:t>
            </a:r>
          </a:p>
          <a:p>
            <a:pPr lvl="1"/>
            <a:r>
              <a:rPr lang="it-IT" dirty="0" err="1" smtClean="0"/>
              <a:t>Milpro</a:t>
            </a:r>
            <a:r>
              <a:rPr lang="it-IT" dirty="0" smtClean="0"/>
              <a:t> </a:t>
            </a:r>
            <a:r>
              <a:rPr lang="it-IT" dirty="0" err="1" smtClean="0"/>
              <a:t>Red</a:t>
            </a:r>
            <a:endParaRPr lang="it-IT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Maestosa </a:t>
            </a:r>
            <a:r>
              <a:rPr lang="it-IT" dirty="0" err="1" smtClean="0"/>
              <a:t>ProActive</a:t>
            </a:r>
            <a:r>
              <a:rPr lang="it-IT" dirty="0" smtClean="0"/>
              <a:t>: ED200 and P4C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1" name="Picture 3" descr="C:\Users\mcattaneo\Documents\Milkline\Prodotti\Poste\Rotary\ProActive ED200 - Cremona-20121028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86800" y="1219200"/>
            <a:ext cx="12600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cattaneo\Documents\Milkline\Prodotti\Poste\Rotary\ProActive P4C - Cremona-20121028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76800" y="1219200"/>
            <a:ext cx="14400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6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6858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nl-NL" sz="3200" b="1" dirty="0" smtClean="0"/>
              <a:t>Platform Rotation - </a:t>
            </a:r>
            <a:r>
              <a:rPr lang="en-US" sz="3200" dirty="0" smtClean="0"/>
              <a:t>Roller </a:t>
            </a:r>
            <a:r>
              <a:rPr lang="en-US" sz="3200" dirty="0"/>
              <a:t>and Chassis System</a:t>
            </a:r>
            <a:endParaRPr lang="it-IT" sz="3200" dirty="0">
              <a:solidFill>
                <a:srgbClr val="C00000"/>
              </a:solidFill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1134150"/>
            <a:ext cx="7579342" cy="4123649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GB" sz="3600" b="1" dirty="0" smtClean="0"/>
              <a:t>Roller and double I-beam design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nl-NL" sz="3600" b="1" dirty="0" smtClean="0">
                <a:solidFill>
                  <a:srgbClr val="C00000"/>
                </a:solidFill>
              </a:rPr>
              <a:t>The Heavy Duty Concept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nl-NL" sz="9600" b="1" dirty="0" smtClean="0">
                <a:solidFill>
                  <a:srgbClr val="C00000"/>
                </a:solidFill>
                <a:latin typeface="Showcard Gothic" pitchFamily="82" charset="0"/>
              </a:rPr>
              <a:t>!</a:t>
            </a:r>
            <a:endParaRPr lang="en-GB" sz="9600" dirty="0" smtClean="0">
              <a:latin typeface="Showcard Gothic" pitchFamily="82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Double </a:t>
            </a:r>
            <a:r>
              <a:rPr lang="en-GB" sz="2800" b="1" dirty="0" smtClean="0">
                <a:latin typeface="Bookman Old Style" pitchFamily="18" charset="0"/>
                <a:cs typeface="Monotxt" pitchFamily="2" charset="0"/>
              </a:rPr>
              <a:t>I-</a:t>
            </a:r>
            <a:r>
              <a:rPr lang="en-GB" sz="2800" dirty="0" smtClean="0"/>
              <a:t>Beam: Hot dipped galvanized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Rail road track and drive ring plate</a:t>
            </a:r>
            <a:endParaRPr lang="nl-NL" sz="2800" dirty="0" smtClean="0"/>
          </a:p>
          <a:p>
            <a:pPr eaLnBrk="1" hangingPunct="1">
              <a:lnSpc>
                <a:spcPct val="80000"/>
              </a:lnSpc>
            </a:pPr>
            <a:r>
              <a:rPr lang="en-GB" sz="2800" dirty="0" smtClean="0"/>
              <a:t>Separate thick drive ring plate</a:t>
            </a:r>
          </a:p>
        </p:txBody>
      </p:sp>
      <p:pic>
        <p:nvPicPr>
          <p:cNvPr id="4" name="Picture 9" descr="Rollersystem with centre rollers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69"/>
          <a:stretch/>
        </p:blipFill>
        <p:spPr bwMode="auto">
          <a:xfrm>
            <a:off x="7228116" y="4114800"/>
            <a:ext cx="1899882" cy="224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295400" y="1066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Maestosa Operator: </a:t>
            </a:r>
            <a:r>
              <a:rPr lang="it-IT" dirty="0" err="1" smtClean="0"/>
              <a:t>Milpro</a:t>
            </a:r>
            <a:r>
              <a:rPr lang="it-IT" dirty="0" smtClean="0"/>
              <a:t> RED</a:t>
            </a:r>
            <a:endParaRPr lang="en-US" dirty="0"/>
          </a:p>
        </p:txBody>
      </p:sp>
      <p:pic>
        <p:nvPicPr>
          <p:cNvPr id="4" name="Picture 2" descr="C:\Users\mcattaneo\Documents\Milkline\Prodotti\Poste\Rotary\Operator MilproRed- Cremona-201210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04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Milkline </a:t>
            </a:r>
            <a:r>
              <a:rPr lang="it-IT" dirty="0" err="1" smtClean="0"/>
              <a:t>Herringbone</a:t>
            </a:r>
            <a:r>
              <a:rPr lang="it-IT" dirty="0" smtClean="0"/>
              <a:t> Rotary</a:t>
            </a:r>
            <a:endParaRPr lang="it-IT" dirty="0"/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321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400" y="304799"/>
            <a:ext cx="8229600" cy="463193"/>
          </a:xfrm>
        </p:spPr>
        <p:txBody>
          <a:bodyPr rtlCol="0">
            <a:noAutofit/>
          </a:bodyPr>
          <a:lstStyle/>
          <a:p>
            <a:pPr lvl="1" eaLnBrk="1" fontAlgn="auto" hangingPunct="1">
              <a:spcAft>
                <a:spcPts val="0"/>
              </a:spcAft>
              <a:defRPr/>
            </a:pPr>
            <a:r>
              <a:rPr lang="nl-NL" sz="32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Maestosa -  Herringbone </a:t>
            </a:r>
            <a:r>
              <a:rPr lang="nl-NL" sz="32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Rotary</a:t>
            </a:r>
            <a:endParaRPr lang="it-IT" sz="3200" b="1" kern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648620"/>
              </p:ext>
            </p:extLst>
          </p:nvPr>
        </p:nvGraphicFramePr>
        <p:xfrm>
          <a:off x="685800" y="990600"/>
          <a:ext cx="7391400" cy="5121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800"/>
                <a:gridCol w="2463800"/>
                <a:gridCol w="2463800"/>
              </a:tblGrid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N° of </a:t>
                      </a:r>
                      <a:r>
                        <a:rPr lang="it-IT" sz="1800" dirty="0" err="1" smtClean="0"/>
                        <a:t>Places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N° of </a:t>
                      </a:r>
                      <a:r>
                        <a:rPr lang="it-IT" sz="1800" dirty="0" err="1" smtClean="0"/>
                        <a:t>Motors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Diameter</a:t>
                      </a:r>
                      <a:r>
                        <a:rPr lang="it-IT" sz="1800" dirty="0" smtClean="0"/>
                        <a:t> (m)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7,53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14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8,26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16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8,98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18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9,69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20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10,40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11,80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24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11,80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26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12,50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28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13,20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30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13,90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32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14,00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36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16,00</a:t>
                      </a:r>
                      <a:endParaRPr lang="it-IT" sz="1800" dirty="0"/>
                    </a:p>
                  </a:txBody>
                  <a:tcPr marT="45726" marB="45726"/>
                </a:tc>
              </a:tr>
              <a:tr h="365805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40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</a:t>
                      </a:r>
                      <a:endParaRPr lang="it-IT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17,40</a:t>
                      </a:r>
                      <a:endParaRPr lang="it-IT" sz="1800" dirty="0"/>
                    </a:p>
                  </a:txBody>
                  <a:tcPr marT="45726" marB="45726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lvl="1"/>
            <a:r>
              <a:rPr lang="nl-NL" sz="36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Fructiger"/>
              </a:rPr>
              <a:t>Herringbone Milking Rotary</a:t>
            </a:r>
            <a:endParaRPr lang="it-IT" sz="3600" b="1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Fructiger"/>
            </a:endParaRPr>
          </a:p>
        </p:txBody>
      </p:sp>
      <p:sp>
        <p:nvSpPr>
          <p:cNvPr id="247810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1119187"/>
            <a:ext cx="4724400" cy="4525963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Herringbone without feeding</a:t>
            </a:r>
          </a:p>
          <a:p>
            <a:r>
              <a:rPr lang="en-GB" dirty="0" smtClean="0"/>
              <a:t>Stall structure with no moving parts</a:t>
            </a:r>
          </a:p>
          <a:p>
            <a:r>
              <a:rPr lang="en-GB" dirty="0" smtClean="0"/>
              <a:t>Unique </a:t>
            </a:r>
            <a:r>
              <a:rPr lang="en-GB" dirty="0" err="1" smtClean="0"/>
              <a:t>Zig</a:t>
            </a:r>
            <a:r>
              <a:rPr lang="en-GB" dirty="0" smtClean="0"/>
              <a:t> </a:t>
            </a:r>
            <a:r>
              <a:rPr lang="en-GB" dirty="0" err="1" smtClean="0"/>
              <a:t>Zag</a:t>
            </a:r>
            <a:r>
              <a:rPr lang="en-GB" dirty="0" smtClean="0"/>
              <a:t> for best udder access</a:t>
            </a:r>
          </a:p>
          <a:p>
            <a:r>
              <a:rPr lang="en-GB" dirty="0" smtClean="0"/>
              <a:t>Herringbone with feeding</a:t>
            </a:r>
          </a:p>
          <a:p>
            <a:r>
              <a:rPr lang="en-GB" dirty="0" smtClean="0"/>
              <a:t>Stalls with feeding mangers</a:t>
            </a:r>
          </a:p>
          <a:p>
            <a:r>
              <a:rPr lang="en-GB" dirty="0" smtClean="0"/>
              <a:t>Feed-mangers with locking device</a:t>
            </a:r>
          </a:p>
          <a:p>
            <a:r>
              <a:rPr lang="en-GB" dirty="0" smtClean="0"/>
              <a:t>Unique </a:t>
            </a:r>
            <a:r>
              <a:rPr lang="en-GB" dirty="0" err="1" smtClean="0"/>
              <a:t>Zig</a:t>
            </a:r>
            <a:r>
              <a:rPr lang="en-GB" dirty="0" smtClean="0"/>
              <a:t> </a:t>
            </a:r>
            <a:r>
              <a:rPr lang="en-GB" dirty="0" err="1" smtClean="0"/>
              <a:t>Zag</a:t>
            </a:r>
            <a:r>
              <a:rPr lang="en-GB" dirty="0" smtClean="0"/>
              <a:t> for best udder access</a:t>
            </a:r>
          </a:p>
          <a:p>
            <a:pPr lvl="1"/>
            <a:endParaRPr lang="en-GB" dirty="0"/>
          </a:p>
        </p:txBody>
      </p:sp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1600200"/>
            <a:ext cx="3736975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3"/>
          <p:cNvSpPr txBox="1">
            <a:spLocks noChangeArrowheads="1"/>
          </p:cNvSpPr>
          <p:nvPr/>
        </p:nvSpPr>
        <p:spPr bwMode="auto">
          <a:xfrm>
            <a:off x="685800" y="1600200"/>
            <a:ext cx="7620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/>
          </a:p>
          <a:p>
            <a:pPr eaLnBrk="1" hangingPunct="1"/>
            <a:endParaRPr lang="nl-NL"/>
          </a:p>
        </p:txBody>
      </p:sp>
      <p:sp>
        <p:nvSpPr>
          <p:cNvPr id="31747" name="Rectangle 8"/>
          <p:cNvSpPr>
            <a:spLocks noChangeArrowheads="1"/>
          </p:cNvSpPr>
          <p:nvPr/>
        </p:nvSpPr>
        <p:spPr bwMode="auto">
          <a:xfrm>
            <a:off x="0" y="-2038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3174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938" y="928688"/>
            <a:ext cx="7519987" cy="524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4" descr="_MG_92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899" y="914400"/>
            <a:ext cx="7652473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Milkline Herringbone Milking </a:t>
            </a:r>
            <a:r>
              <a:rPr lang="en-US" dirty="0" smtClean="0"/>
              <a:t>Rotary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7"/>
          <p:cNvSpPr txBox="1">
            <a:spLocks noChangeArrowheads="1"/>
          </p:cNvSpPr>
          <p:nvPr/>
        </p:nvSpPr>
        <p:spPr bwMode="auto">
          <a:xfrm>
            <a:off x="533400" y="5715000"/>
            <a:ext cx="3733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/>
          </a:p>
        </p:txBody>
      </p:sp>
      <p:sp>
        <p:nvSpPr>
          <p:cNvPr id="33795" name="Text Box 8"/>
          <p:cNvSpPr txBox="1">
            <a:spLocks noChangeArrowheads="1"/>
          </p:cNvSpPr>
          <p:nvPr/>
        </p:nvSpPr>
        <p:spPr bwMode="auto">
          <a:xfrm>
            <a:off x="457200" y="5410200"/>
            <a:ext cx="388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dirty="0" smtClean="0"/>
              <a:t>W/O IPF Feeding </a:t>
            </a:r>
            <a:endParaRPr lang="nl-NL" dirty="0"/>
          </a:p>
        </p:txBody>
      </p:sp>
      <p:sp>
        <p:nvSpPr>
          <p:cNvPr id="33796" name="Text Box 9"/>
          <p:cNvSpPr txBox="1">
            <a:spLocks noChangeArrowheads="1"/>
          </p:cNvSpPr>
          <p:nvPr/>
        </p:nvSpPr>
        <p:spPr bwMode="auto">
          <a:xfrm>
            <a:off x="4495800" y="5410200"/>
            <a:ext cx="396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/>
              <a:t>With Feeding</a:t>
            </a:r>
          </a:p>
        </p:txBody>
      </p:sp>
      <p:pic>
        <p:nvPicPr>
          <p:cNvPr id="33797" name="Picture 10" descr="P10100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362200"/>
            <a:ext cx="3900488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11" descr="P10100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9600" y="2362200"/>
            <a:ext cx="3900488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Herringbone Milking Rotary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Rotary Types and related products</a:t>
            </a:r>
            <a:endParaRPr lang="it-IT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554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304800" y="1066801"/>
            <a:ext cx="7924800" cy="28956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Courier New" pitchFamily="49" charset="0"/>
              <a:buChar char="o"/>
            </a:pPr>
            <a:r>
              <a:rPr lang="nl-NL" dirty="0" smtClean="0"/>
              <a:t>Side by Side External Rotary</a:t>
            </a:r>
          </a:p>
          <a:p>
            <a:pPr lvl="1" eaLnBrk="1" hangingPunct="1">
              <a:lnSpc>
                <a:spcPct val="80000"/>
              </a:lnSpc>
              <a:buFont typeface="Courier New" pitchFamily="49" charset="0"/>
              <a:buChar char="o"/>
            </a:pPr>
            <a:r>
              <a:rPr lang="nl-NL" dirty="0" smtClean="0"/>
              <a:t>Herringbone Rotary</a:t>
            </a:r>
          </a:p>
          <a:p>
            <a:pPr lvl="1" eaLnBrk="1" hangingPunct="1">
              <a:lnSpc>
                <a:spcPct val="80000"/>
              </a:lnSpc>
              <a:buFont typeface="Courier New" pitchFamily="49" charset="0"/>
              <a:buChar char="o"/>
            </a:pPr>
            <a:r>
              <a:rPr lang="nl-NL" dirty="0" smtClean="0"/>
              <a:t>Crowdgate Rectangular and Circulair in Heavy Duty Types</a:t>
            </a:r>
          </a:p>
        </p:txBody>
      </p:sp>
    </p:spTree>
    <p:extLst>
      <p:ext uri="{BB962C8B-B14F-4D97-AF65-F5344CB8AC3E}">
        <p14:creationId xmlns:p14="http://schemas.microsoft.com/office/powerpoint/2010/main" val="212887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4"/>
          <p:cNvSpPr>
            <a:spLocks noGrp="1"/>
          </p:cNvSpPr>
          <p:nvPr>
            <p:ph type="title"/>
          </p:nvPr>
        </p:nvSpPr>
        <p:spPr>
          <a:xfrm>
            <a:off x="533400" y="2819400"/>
            <a:ext cx="8229600" cy="1295400"/>
          </a:xfrm>
        </p:spPr>
        <p:txBody>
          <a:bodyPr/>
          <a:lstStyle/>
          <a:p>
            <a:r>
              <a:rPr lang="it-IT" b="1" dirty="0" err="1" smtClean="0"/>
              <a:t>Thank</a:t>
            </a:r>
            <a:r>
              <a:rPr lang="it-IT" b="1" dirty="0" smtClean="0"/>
              <a:t> </a:t>
            </a:r>
            <a:r>
              <a:rPr lang="it-IT" b="1" dirty="0" err="1" smtClean="0"/>
              <a:t>you</a:t>
            </a:r>
            <a:endParaRPr lang="it-IT" b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C35C10-7B38-4007-A45D-B39C8AC33A9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Double </a:t>
            </a:r>
            <a:r>
              <a:rPr lang="it-IT" b="1" dirty="0" smtClean="0">
                <a:latin typeface="Bookman Old Style" pitchFamily="18" charset="0"/>
              </a:rPr>
              <a:t>I</a:t>
            </a:r>
            <a:r>
              <a:rPr lang="it-IT" b="1" dirty="0" smtClean="0"/>
              <a:t>-</a:t>
            </a:r>
            <a:r>
              <a:rPr lang="it-IT" b="1" dirty="0" err="1" smtClean="0"/>
              <a:t>Beam</a:t>
            </a:r>
            <a:r>
              <a:rPr lang="it-IT" b="1" dirty="0" smtClean="0"/>
              <a:t> </a:t>
            </a:r>
            <a:r>
              <a:rPr lang="it-IT" b="1" dirty="0" err="1" smtClean="0"/>
              <a:t>Concept</a:t>
            </a:r>
            <a:endParaRPr lang="it-IT" b="1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69"/>
          <a:stretch/>
        </p:blipFill>
        <p:spPr bwMode="auto">
          <a:xfrm>
            <a:off x="1116000" y="1066800"/>
            <a:ext cx="509524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uppo 15"/>
          <p:cNvGrpSpPr/>
          <p:nvPr/>
        </p:nvGrpSpPr>
        <p:grpSpPr>
          <a:xfrm>
            <a:off x="914400" y="1119313"/>
            <a:ext cx="6502685" cy="4619328"/>
            <a:chOff x="293427" y="1646024"/>
            <a:chExt cx="7250373" cy="5134640"/>
          </a:xfrm>
        </p:grpSpPr>
        <p:grpSp>
          <p:nvGrpSpPr>
            <p:cNvPr id="13" name="Gruppo 12"/>
            <p:cNvGrpSpPr/>
            <p:nvPr/>
          </p:nvGrpSpPr>
          <p:grpSpPr>
            <a:xfrm>
              <a:off x="293427" y="1646024"/>
              <a:ext cx="7250373" cy="5134640"/>
              <a:chOff x="293427" y="1646024"/>
              <a:chExt cx="7250373" cy="5134640"/>
            </a:xfrm>
            <a:solidFill>
              <a:schemeClr val="bg1"/>
            </a:solidFill>
          </p:grpSpPr>
          <p:sp>
            <p:nvSpPr>
              <p:cNvPr id="9" name="Rettangolo 8"/>
              <p:cNvSpPr/>
              <p:nvPr/>
            </p:nvSpPr>
            <p:spPr>
              <a:xfrm>
                <a:off x="304800" y="1646024"/>
                <a:ext cx="7239000" cy="109717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0" name="Rettangolo 9"/>
              <p:cNvSpPr/>
              <p:nvPr/>
            </p:nvSpPr>
            <p:spPr>
              <a:xfrm>
                <a:off x="293427" y="4800600"/>
                <a:ext cx="7239000" cy="1980064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" name="Rettangolo 10"/>
              <p:cNvSpPr/>
              <p:nvPr/>
            </p:nvSpPr>
            <p:spPr>
              <a:xfrm>
                <a:off x="4648200" y="2090382"/>
                <a:ext cx="2895600" cy="3700818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2" name="Rettangolo 11"/>
              <p:cNvSpPr/>
              <p:nvPr/>
            </p:nvSpPr>
            <p:spPr>
              <a:xfrm>
                <a:off x="293427" y="1672988"/>
                <a:ext cx="2068773" cy="4270613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4" name="Anello 13"/>
            <p:cNvSpPr/>
            <p:nvPr/>
          </p:nvSpPr>
          <p:spPr>
            <a:xfrm>
              <a:off x="1371600" y="1672988"/>
              <a:ext cx="4038600" cy="4081818"/>
            </a:xfrm>
            <a:prstGeom prst="donu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5" name="Ovale 14"/>
            <p:cNvSpPr/>
            <p:nvPr/>
          </p:nvSpPr>
          <p:spPr>
            <a:xfrm>
              <a:off x="2362200" y="2723297"/>
              <a:ext cx="2087664" cy="2001103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7" name="Picture 9" descr="Rollersystem with centre rollers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69"/>
          <a:stretch/>
        </p:blipFill>
        <p:spPr bwMode="auto">
          <a:xfrm>
            <a:off x="7086600" y="4001532"/>
            <a:ext cx="1899882" cy="224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60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2571750" y="1905000"/>
            <a:ext cx="3823851" cy="4359275"/>
            <a:chOff x="2571750" y="1905000"/>
            <a:chExt cx="3823851" cy="4359275"/>
          </a:xfrm>
        </p:grpSpPr>
        <p:grpSp>
          <p:nvGrpSpPr>
            <p:cNvPr id="74" name="Gruppo 73"/>
            <p:cNvGrpSpPr/>
            <p:nvPr/>
          </p:nvGrpSpPr>
          <p:grpSpPr>
            <a:xfrm>
              <a:off x="2571750" y="1905000"/>
              <a:ext cx="3823851" cy="4359275"/>
              <a:chOff x="2571750" y="1905000"/>
              <a:chExt cx="3823851" cy="4359275"/>
            </a:xfrm>
          </p:grpSpPr>
          <p:pic>
            <p:nvPicPr>
              <p:cNvPr id="58372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71750" y="1905000"/>
                <a:ext cx="3371850" cy="4359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 cmpd="sng" algn="ctr">
                    <a:solidFill>
                      <a:schemeClr val="tx1"/>
                    </a:solidFill>
                    <a:prstDash val="solid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1" name="Rettangolo con singolo angolo arrotondato 70"/>
              <p:cNvSpPr/>
              <p:nvPr/>
            </p:nvSpPr>
            <p:spPr>
              <a:xfrm>
                <a:off x="2571750" y="2057399"/>
                <a:ext cx="3823851" cy="355143"/>
              </a:xfrm>
              <a:prstGeom prst="round1Rect">
                <a:avLst>
                  <a:gd name="adj" fmla="val 0"/>
                </a:avLst>
              </a:prstGeom>
              <a:pattFill prst="lgConfetti">
                <a:fgClr>
                  <a:schemeClr val="tx1">
                    <a:lumMod val="75000"/>
                    <a:lumOff val="25000"/>
                  </a:schemeClr>
                </a:fgClr>
                <a:bgClr>
                  <a:schemeClr val="bg1"/>
                </a:bgClr>
              </a:patt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73" name="Rettangolo con singolo angolo arrotondato 72"/>
              <p:cNvSpPr/>
              <p:nvPr/>
            </p:nvSpPr>
            <p:spPr>
              <a:xfrm>
                <a:off x="2571750" y="1905000"/>
                <a:ext cx="3823851" cy="152399"/>
              </a:xfrm>
              <a:prstGeom prst="round1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cxnSp>
          <p:nvCxnSpPr>
            <p:cNvPr id="5" name="Connettore 1 4"/>
            <p:cNvCxnSpPr/>
            <p:nvPr/>
          </p:nvCxnSpPr>
          <p:spPr>
            <a:xfrm>
              <a:off x="3429000" y="2863550"/>
              <a:ext cx="1371600" cy="0"/>
            </a:xfrm>
            <a:prstGeom prst="line">
              <a:avLst/>
            </a:prstGeom>
            <a:ln w="88900" cap="rnd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Double </a:t>
            </a:r>
            <a:r>
              <a:rPr lang="it-IT" b="1" dirty="0" smtClean="0">
                <a:latin typeface="Bookman Old Style" pitchFamily="18" charset="0"/>
              </a:rPr>
              <a:t>I</a:t>
            </a:r>
            <a:r>
              <a:rPr lang="it-IT" b="1" dirty="0" smtClean="0"/>
              <a:t>-</a:t>
            </a:r>
            <a:r>
              <a:rPr lang="it-IT" b="1" dirty="0" err="1" smtClean="0"/>
              <a:t>Beam</a:t>
            </a:r>
            <a:r>
              <a:rPr lang="it-IT" b="1" dirty="0" smtClean="0"/>
              <a:t> </a:t>
            </a:r>
            <a:r>
              <a:rPr lang="it-IT" b="1" dirty="0" err="1" smtClean="0"/>
              <a:t>Concept</a:t>
            </a:r>
            <a:endParaRPr lang="it-IT" b="1" dirty="0"/>
          </a:p>
        </p:txBody>
      </p:sp>
      <p:grpSp>
        <p:nvGrpSpPr>
          <p:cNvPr id="70" name="Gruppo 69"/>
          <p:cNvGrpSpPr/>
          <p:nvPr/>
        </p:nvGrpSpPr>
        <p:grpSpPr>
          <a:xfrm>
            <a:off x="3647326" y="2953534"/>
            <a:ext cx="410096" cy="748734"/>
            <a:chOff x="4516582" y="2965409"/>
            <a:chExt cx="415636" cy="748734"/>
          </a:xfrm>
        </p:grpSpPr>
        <p:cxnSp>
          <p:nvCxnSpPr>
            <p:cNvPr id="67" name="Connettore 1 66"/>
            <p:cNvCxnSpPr/>
            <p:nvPr/>
          </p:nvCxnSpPr>
          <p:spPr>
            <a:xfrm>
              <a:off x="4724400" y="2965409"/>
              <a:ext cx="0" cy="748734"/>
            </a:xfrm>
            <a:prstGeom prst="line">
              <a:avLst/>
            </a:prstGeom>
            <a:ln w="76200" cap="rnd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ttore 1 71"/>
            <p:cNvCxnSpPr/>
            <p:nvPr/>
          </p:nvCxnSpPr>
          <p:spPr>
            <a:xfrm flipH="1">
              <a:off x="4516582" y="2965409"/>
              <a:ext cx="415636" cy="0"/>
            </a:xfrm>
            <a:prstGeom prst="line">
              <a:avLst/>
            </a:prstGeom>
            <a:ln w="76200" cap="rnd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ttore 1 74"/>
            <p:cNvCxnSpPr/>
            <p:nvPr/>
          </p:nvCxnSpPr>
          <p:spPr>
            <a:xfrm flipH="1">
              <a:off x="4516582" y="3714143"/>
              <a:ext cx="415636" cy="0"/>
            </a:xfrm>
            <a:prstGeom prst="line">
              <a:avLst/>
            </a:prstGeom>
            <a:ln w="76200" cap="rnd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uppo 76"/>
          <p:cNvGrpSpPr/>
          <p:nvPr/>
        </p:nvGrpSpPr>
        <p:grpSpPr>
          <a:xfrm>
            <a:off x="4114800" y="2953534"/>
            <a:ext cx="414323" cy="748734"/>
            <a:chOff x="4516582" y="2965409"/>
            <a:chExt cx="415636" cy="748734"/>
          </a:xfrm>
        </p:grpSpPr>
        <p:cxnSp>
          <p:nvCxnSpPr>
            <p:cNvPr id="78" name="Connettore 1 77"/>
            <p:cNvCxnSpPr/>
            <p:nvPr/>
          </p:nvCxnSpPr>
          <p:spPr>
            <a:xfrm>
              <a:off x="4724400" y="2965409"/>
              <a:ext cx="0" cy="748734"/>
            </a:xfrm>
            <a:prstGeom prst="line">
              <a:avLst/>
            </a:prstGeom>
            <a:ln w="76200" cap="rnd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1 78"/>
            <p:cNvCxnSpPr/>
            <p:nvPr/>
          </p:nvCxnSpPr>
          <p:spPr>
            <a:xfrm flipH="1">
              <a:off x="4516582" y="2965409"/>
              <a:ext cx="415636" cy="0"/>
            </a:xfrm>
            <a:prstGeom prst="line">
              <a:avLst/>
            </a:prstGeom>
            <a:ln w="76200" cap="rnd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1 79"/>
            <p:cNvCxnSpPr/>
            <p:nvPr/>
          </p:nvCxnSpPr>
          <p:spPr>
            <a:xfrm flipH="1">
              <a:off x="4516582" y="3714143"/>
              <a:ext cx="415636" cy="0"/>
            </a:xfrm>
            <a:prstGeom prst="line">
              <a:avLst/>
            </a:prstGeom>
            <a:ln w="76200" cap="rnd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o 40"/>
          <p:cNvGrpSpPr/>
          <p:nvPr/>
        </p:nvGrpSpPr>
        <p:grpSpPr>
          <a:xfrm>
            <a:off x="3865695" y="2908866"/>
            <a:ext cx="451106" cy="2605240"/>
            <a:chOff x="3886200" y="3511550"/>
            <a:chExt cx="410096" cy="1212850"/>
          </a:xfrm>
        </p:grpSpPr>
        <p:cxnSp>
          <p:nvCxnSpPr>
            <p:cNvPr id="33" name="Connettore 7 32"/>
            <p:cNvCxnSpPr/>
            <p:nvPr/>
          </p:nvCxnSpPr>
          <p:spPr>
            <a:xfrm rot="5400000">
              <a:off x="3610496" y="4038600"/>
              <a:ext cx="1212850" cy="158750"/>
            </a:xfrm>
            <a:prstGeom prst="curvedConnector3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7 36"/>
            <p:cNvCxnSpPr/>
            <p:nvPr/>
          </p:nvCxnSpPr>
          <p:spPr>
            <a:xfrm rot="16200000" flipH="1">
              <a:off x="3355975" y="4041775"/>
              <a:ext cx="1212850" cy="152400"/>
            </a:xfrm>
            <a:prstGeom prst="curvedConnector3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Callout 2 61"/>
          <p:cNvSpPr/>
          <p:nvPr/>
        </p:nvSpPr>
        <p:spPr>
          <a:xfrm>
            <a:off x="838200" y="1600200"/>
            <a:ext cx="1440000" cy="648000"/>
          </a:xfrm>
          <a:prstGeom prst="borderCallout2">
            <a:avLst>
              <a:gd name="adj1" fmla="val 27095"/>
              <a:gd name="adj2" fmla="val 99130"/>
              <a:gd name="adj3" fmla="val 28519"/>
              <a:gd name="adj4" fmla="val 130915"/>
              <a:gd name="adj5" fmla="val 85581"/>
              <a:gd name="adj6" fmla="val 192645"/>
            </a:avLst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Platform</a:t>
            </a:r>
            <a:br>
              <a:rPr lang="it-IT" dirty="0" smtClean="0"/>
            </a:br>
            <a:r>
              <a:rPr lang="it-IT" dirty="0" smtClean="0"/>
              <a:t>Concrete</a:t>
            </a:r>
            <a:endParaRPr lang="it-IT" dirty="0"/>
          </a:p>
        </p:txBody>
      </p:sp>
      <p:sp>
        <p:nvSpPr>
          <p:cNvPr id="43" name="Callout 2 42"/>
          <p:cNvSpPr/>
          <p:nvPr/>
        </p:nvSpPr>
        <p:spPr>
          <a:xfrm>
            <a:off x="838200" y="2717800"/>
            <a:ext cx="1440000" cy="648000"/>
          </a:xfrm>
          <a:prstGeom prst="borderCallout2">
            <a:avLst>
              <a:gd name="adj1" fmla="val 27095"/>
              <a:gd name="adj2" fmla="val 99130"/>
              <a:gd name="adj3" fmla="val 28519"/>
              <a:gd name="adj4" fmla="val 130915"/>
              <a:gd name="adj5" fmla="val 70982"/>
              <a:gd name="adj6" fmla="val 206642"/>
            </a:avLst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Double </a:t>
            </a:r>
            <a:br>
              <a:rPr lang="it-IT" dirty="0" smtClean="0"/>
            </a:br>
            <a:r>
              <a:rPr lang="it-IT" dirty="0" smtClean="0"/>
              <a:t>I-</a:t>
            </a:r>
            <a:r>
              <a:rPr lang="it-IT" dirty="0" err="1" smtClean="0"/>
              <a:t>Beam</a:t>
            </a:r>
            <a:endParaRPr lang="it-IT" dirty="0"/>
          </a:p>
        </p:txBody>
      </p:sp>
      <p:sp>
        <p:nvSpPr>
          <p:cNvPr id="63" name="Callout 2 62"/>
          <p:cNvSpPr/>
          <p:nvPr/>
        </p:nvSpPr>
        <p:spPr>
          <a:xfrm>
            <a:off x="838200" y="3835400"/>
            <a:ext cx="1440000" cy="648000"/>
          </a:xfrm>
          <a:prstGeom prst="borderCallout2">
            <a:avLst>
              <a:gd name="adj1" fmla="val 27095"/>
              <a:gd name="adj2" fmla="val 99130"/>
              <a:gd name="adj3" fmla="val 28519"/>
              <a:gd name="adj4" fmla="val 130915"/>
              <a:gd name="adj5" fmla="val 50823"/>
              <a:gd name="adj6" fmla="val 211682"/>
            </a:avLst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Roller </a:t>
            </a:r>
            <a:br>
              <a:rPr lang="it-IT" dirty="0" smtClean="0"/>
            </a:br>
            <a:r>
              <a:rPr lang="it-IT" sz="1100" dirty="0" err="1" smtClean="0"/>
              <a:t>Tapered</a:t>
            </a:r>
            <a:r>
              <a:rPr lang="it-IT" sz="1100" dirty="0" smtClean="0"/>
              <a:t> Platform </a:t>
            </a:r>
            <a:r>
              <a:rPr lang="it-IT" sz="1100" dirty="0" err="1" smtClean="0"/>
              <a:t>Diameter</a:t>
            </a:r>
            <a:endParaRPr lang="it-IT" sz="1100" dirty="0"/>
          </a:p>
        </p:txBody>
      </p:sp>
      <p:sp>
        <p:nvSpPr>
          <p:cNvPr id="64" name="Callout 2 63"/>
          <p:cNvSpPr/>
          <p:nvPr/>
        </p:nvSpPr>
        <p:spPr>
          <a:xfrm>
            <a:off x="838200" y="4953000"/>
            <a:ext cx="1440000" cy="648000"/>
          </a:xfrm>
          <a:prstGeom prst="borderCallout2">
            <a:avLst>
              <a:gd name="adj1" fmla="val 27095"/>
              <a:gd name="adj2" fmla="val 99130"/>
              <a:gd name="adj3" fmla="val 28519"/>
              <a:gd name="adj4" fmla="val 130915"/>
              <a:gd name="adj5" fmla="val -11157"/>
              <a:gd name="adj6" fmla="val 222754"/>
            </a:avLst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 smtClean="0"/>
              <a:t>Rail-Beam</a:t>
            </a:r>
            <a:endParaRPr lang="it-IT" dirty="0"/>
          </a:p>
        </p:txBody>
      </p:sp>
      <p:sp>
        <p:nvSpPr>
          <p:cNvPr id="65" name="Callout 2 64"/>
          <p:cNvSpPr/>
          <p:nvPr/>
        </p:nvSpPr>
        <p:spPr>
          <a:xfrm>
            <a:off x="6172200" y="2863550"/>
            <a:ext cx="1440000" cy="794050"/>
          </a:xfrm>
          <a:prstGeom prst="borderCallout2">
            <a:avLst>
              <a:gd name="adj1" fmla="val 29201"/>
              <a:gd name="adj2" fmla="val -3228"/>
              <a:gd name="adj3" fmla="val 45368"/>
              <a:gd name="adj4" fmla="val -32100"/>
              <a:gd name="adj5" fmla="val 149346"/>
              <a:gd name="adj6" fmla="val -132656"/>
            </a:avLst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Platform Weight Forces</a:t>
            </a:r>
            <a:endParaRPr lang="en-US" dirty="0"/>
          </a:p>
        </p:txBody>
      </p:sp>
      <p:pic>
        <p:nvPicPr>
          <p:cNvPr id="26" name="Picture 9" descr="Rollersystem with centre rollers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69"/>
          <a:stretch/>
        </p:blipFill>
        <p:spPr bwMode="auto">
          <a:xfrm>
            <a:off x="7239001" y="4114800"/>
            <a:ext cx="1899882" cy="2246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705784" y="944369"/>
            <a:ext cx="35557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Platform </a:t>
            </a:r>
            <a:r>
              <a:rPr lang="it-IT" sz="3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</a:t>
            </a:r>
            <a:endParaRPr lang="it-IT" sz="3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Callout 2 24"/>
          <p:cNvSpPr/>
          <p:nvPr/>
        </p:nvSpPr>
        <p:spPr>
          <a:xfrm>
            <a:off x="5334000" y="5288931"/>
            <a:ext cx="1440000" cy="648000"/>
          </a:xfrm>
          <a:prstGeom prst="borderCallout2">
            <a:avLst>
              <a:gd name="adj1" fmla="val 31852"/>
              <a:gd name="adj2" fmla="val -1471"/>
              <a:gd name="adj3" fmla="val 41203"/>
              <a:gd name="adj4" fmla="val -18203"/>
              <a:gd name="adj5" fmla="val 83975"/>
              <a:gd name="adj6" fmla="val -71201"/>
            </a:avLst>
          </a:prstGeom>
          <a:solidFill>
            <a:schemeClr val="tx1">
              <a:lumMod val="75000"/>
              <a:lumOff val="25000"/>
            </a:schemeClr>
          </a:solidFill>
          <a:ln w="38100">
            <a:solidFill>
              <a:srgbClr val="00206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Post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991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2" grpId="0" animBg="1"/>
      <p:bldP spid="43" grpId="0" animBg="1"/>
      <p:bldP spid="63" grpId="0" animBg="1"/>
      <p:bldP spid="64" grpId="0" animBg="1"/>
      <p:bldP spid="65" grpId="0" animBg="1"/>
      <p:bldP spid="3" grpId="0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7"/>
          <p:cNvSpPr txBox="1">
            <a:spLocks noChangeArrowheads="1"/>
          </p:cNvSpPr>
          <p:nvPr/>
        </p:nvSpPr>
        <p:spPr bwMode="auto">
          <a:xfrm>
            <a:off x="4724400" y="1371600"/>
            <a:ext cx="4038600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/>
          </a:p>
          <a:p>
            <a:pPr eaLnBrk="1" hangingPunct="1"/>
            <a:endParaRPr lang="nl-NL"/>
          </a:p>
          <a:p>
            <a:pPr eaLnBrk="1" hangingPunct="1"/>
            <a:endParaRPr lang="nl-NL"/>
          </a:p>
          <a:p>
            <a:pPr eaLnBrk="1" hangingPunct="1"/>
            <a:endParaRPr lang="nl-NL"/>
          </a:p>
          <a:p>
            <a:pPr eaLnBrk="1" hangingPunct="1"/>
            <a:endParaRPr lang="nl-NL"/>
          </a:p>
          <a:p>
            <a:pPr eaLnBrk="1" hangingPunct="1"/>
            <a:endParaRPr lang="nl-NL"/>
          </a:p>
          <a:p>
            <a:pPr eaLnBrk="1" hangingPunct="1"/>
            <a:endParaRPr lang="nl-NL"/>
          </a:p>
        </p:txBody>
      </p:sp>
      <p:pic>
        <p:nvPicPr>
          <p:cNvPr id="16387" name="Picture 8" descr="P10100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2051" y="1561650"/>
            <a:ext cx="4483297" cy="3360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9" descr="Rollersystem with centre roll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61650"/>
            <a:ext cx="4480248" cy="3360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20"/>
          <p:cNvSpPr txBox="1">
            <a:spLocks noChangeArrowheads="1"/>
          </p:cNvSpPr>
          <p:nvPr/>
        </p:nvSpPr>
        <p:spPr bwMode="auto">
          <a:xfrm>
            <a:off x="517525" y="1484313"/>
            <a:ext cx="7102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/>
          </a:p>
        </p:txBody>
      </p:sp>
      <p:sp>
        <p:nvSpPr>
          <p:cNvPr id="16390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b="1" smtClean="0"/>
              <a:t>Roller System</a:t>
            </a:r>
          </a:p>
        </p:txBody>
      </p:sp>
      <p:sp>
        <p:nvSpPr>
          <p:cNvPr id="16391" name="Segnaposto contenuto 2"/>
          <p:cNvSpPr>
            <a:spLocks noGrp="1"/>
          </p:cNvSpPr>
          <p:nvPr>
            <p:ph sz="half" idx="1"/>
          </p:nvPr>
        </p:nvSpPr>
        <p:spPr>
          <a:xfrm>
            <a:off x="0" y="4954137"/>
            <a:ext cx="4038600" cy="5635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sz="1800" i="1" dirty="0" err="1"/>
              <a:t>External</a:t>
            </a:r>
            <a:r>
              <a:rPr lang="it-IT" sz="1800" i="1" dirty="0"/>
              <a:t> </a:t>
            </a:r>
            <a:r>
              <a:rPr lang="it-IT" sz="1800" i="1" dirty="0" err="1" smtClean="0"/>
              <a:t>Parallel</a:t>
            </a:r>
            <a:r>
              <a:rPr lang="it-IT" sz="1800" i="1" dirty="0" smtClean="0"/>
              <a:t> Rotary</a:t>
            </a:r>
            <a:endParaRPr lang="it-IT" sz="1800" i="1" dirty="0"/>
          </a:p>
          <a:p>
            <a:pPr marL="0" indent="0" eaLnBrk="1" hangingPunct="1">
              <a:buNone/>
            </a:pPr>
            <a:endParaRPr lang="it-IT" sz="1800" i="1" dirty="0" smtClean="0"/>
          </a:p>
        </p:txBody>
      </p:sp>
      <p:sp>
        <p:nvSpPr>
          <p:cNvPr id="16392" name="Segnaposto contenuto 3"/>
          <p:cNvSpPr>
            <a:spLocks noGrp="1"/>
          </p:cNvSpPr>
          <p:nvPr>
            <p:ph sz="half" idx="2"/>
          </p:nvPr>
        </p:nvSpPr>
        <p:spPr>
          <a:xfrm>
            <a:off x="4502051" y="4959823"/>
            <a:ext cx="4038600" cy="6397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sz="1800" i="1" dirty="0" err="1"/>
              <a:t>Internal</a:t>
            </a:r>
            <a:r>
              <a:rPr lang="it-IT" sz="1800" i="1" dirty="0"/>
              <a:t> </a:t>
            </a:r>
            <a:r>
              <a:rPr lang="it-IT" sz="1800" i="1" dirty="0" smtClean="0"/>
              <a:t>HB Rotary</a:t>
            </a:r>
            <a:endParaRPr lang="it-IT" sz="1800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b="1" dirty="0" smtClean="0"/>
              <a:t>Platform Drive System</a:t>
            </a:r>
            <a:endParaRPr lang="it-IT" dirty="0" smtClean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2643981"/>
            <a:ext cx="7315200" cy="2819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dirty="0" smtClean="0"/>
              <a:t>Ramping and speed adjustment by VFD</a:t>
            </a:r>
            <a:endParaRPr lang="nl-NL" dirty="0" smtClean="0"/>
          </a:p>
          <a:p>
            <a:pPr eaLnBrk="1" hangingPunct="1">
              <a:lnSpc>
                <a:spcPct val="80000"/>
              </a:lnSpc>
            </a:pPr>
            <a:r>
              <a:rPr lang="en-GB" dirty="0" smtClean="0"/>
              <a:t>No side loading on the drive plate. </a:t>
            </a:r>
            <a:endParaRPr lang="nl-NL" dirty="0" smtClean="0"/>
          </a:p>
          <a:p>
            <a:pPr lvl="0" eaLnBrk="1" hangingPunct="1">
              <a:lnSpc>
                <a:spcPct val="80000"/>
              </a:lnSpc>
            </a:pPr>
            <a:r>
              <a:rPr lang="nl-NL" i="1" dirty="0"/>
              <a:t>Redundant</a:t>
            </a:r>
            <a:r>
              <a:rPr lang="nl-NL" dirty="0"/>
              <a:t> drive system</a:t>
            </a:r>
          </a:p>
          <a:p>
            <a:pPr eaLnBrk="1" hangingPunct="1">
              <a:lnSpc>
                <a:spcPct val="80000"/>
              </a:lnSpc>
            </a:pPr>
            <a:r>
              <a:rPr lang="en-GB" dirty="0" smtClean="0"/>
              <a:t>1,1 kW  Motors</a:t>
            </a:r>
            <a:endParaRPr lang="nl-NL" dirty="0" smtClean="0"/>
          </a:p>
        </p:txBody>
      </p:sp>
      <p:pic>
        <p:nvPicPr>
          <p:cNvPr id="4" name="Picture 10" descr="P103092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4297" y="5029200"/>
            <a:ext cx="243970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85800" y="1676400"/>
            <a:ext cx="7086600" cy="890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lnSpc>
                <a:spcPct val="80000"/>
              </a:lnSpc>
              <a:spcBef>
                <a:spcPct val="20000"/>
              </a:spcBef>
            </a:pPr>
            <a:r>
              <a:rPr lang="nl-NL" sz="3200" b="1" dirty="0" smtClean="0">
                <a:solidFill>
                  <a:srgbClr val="FF0000"/>
                </a:solidFill>
                <a:latin typeface="Calibri"/>
              </a:rPr>
              <a:t>Heavy Duty Concept: </a:t>
            </a:r>
            <a:br>
              <a:rPr lang="nl-NL" sz="3200" b="1" dirty="0" smtClean="0">
                <a:solidFill>
                  <a:srgbClr val="FF0000"/>
                </a:solidFill>
                <a:latin typeface="Calibri"/>
              </a:rPr>
            </a:br>
            <a:r>
              <a:rPr lang="nl-NL" sz="3200" dirty="0" smtClean="0">
                <a:solidFill>
                  <a:srgbClr val="FF0000"/>
                </a:solidFill>
                <a:latin typeface="Calibri"/>
              </a:rPr>
              <a:t>Strong and reliable design</a:t>
            </a:r>
            <a:endParaRPr lang="nl-NL" sz="3200" dirty="0">
              <a:solidFill>
                <a:srgbClr val="FF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762000"/>
          </a:xfrm>
        </p:spPr>
        <p:txBody>
          <a:bodyPr/>
          <a:lstStyle/>
          <a:p>
            <a:pPr eaLnBrk="1" hangingPunct="1"/>
            <a:r>
              <a:rPr lang="nl-NL" b="1" smtClean="0"/>
              <a:t>Electric Drive System</a:t>
            </a:r>
            <a:endParaRPr lang="it-IT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304800" y="5059363"/>
            <a:ext cx="4038600" cy="579437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nl-NL" i="1" dirty="0" smtClean="0"/>
              <a:t>Single Drive</a:t>
            </a:r>
          </a:p>
        </p:txBody>
      </p:sp>
      <p:sp>
        <p:nvSpPr>
          <p:cNvPr id="19460" name="Segnaposto contenuto 3"/>
          <p:cNvSpPr>
            <a:spLocks noGrp="1"/>
          </p:cNvSpPr>
          <p:nvPr>
            <p:ph sz="half" idx="2"/>
          </p:nvPr>
        </p:nvSpPr>
        <p:spPr>
          <a:xfrm>
            <a:off x="4343400" y="5059363"/>
            <a:ext cx="4038600" cy="534987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it-IT" i="1" dirty="0" smtClean="0"/>
              <a:t>Double Drive</a:t>
            </a:r>
          </a:p>
        </p:txBody>
      </p:sp>
      <p:pic>
        <p:nvPicPr>
          <p:cNvPr id="19461" name="Picture 9" descr="P10100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3900488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10" descr="P103092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3400" y="2133600"/>
            <a:ext cx="3903102" cy="292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  <p:bldP spid="1946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Rotary Swivels</a:t>
            </a:r>
            <a:endParaRPr lang="it-IT" sz="36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08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286000"/>
            <a:ext cx="4572000" cy="3962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600" dirty="0"/>
              <a:t>Two types: </a:t>
            </a:r>
          </a:p>
          <a:p>
            <a:r>
              <a:rPr lang="en-GB" sz="2000" b="1" dirty="0" smtClean="0"/>
              <a:t>Model II – Internal Rotaries</a:t>
            </a:r>
          </a:p>
          <a:p>
            <a:pPr lvl="1"/>
            <a:r>
              <a:rPr lang="en-GB" sz="1800" dirty="0" smtClean="0"/>
              <a:t>Vacuum</a:t>
            </a:r>
          </a:p>
          <a:p>
            <a:pPr lvl="1"/>
            <a:r>
              <a:rPr lang="en-GB" sz="1800" dirty="0" smtClean="0"/>
              <a:t>Milk</a:t>
            </a:r>
          </a:p>
          <a:p>
            <a:pPr lvl="1"/>
            <a:r>
              <a:rPr lang="en-GB" sz="1800" dirty="0" smtClean="0"/>
              <a:t>Power  Supply and Data</a:t>
            </a:r>
          </a:p>
          <a:p>
            <a:endParaRPr lang="en-GB" sz="2000" dirty="0" smtClean="0"/>
          </a:p>
          <a:p>
            <a:r>
              <a:rPr lang="en-GB" sz="2000" b="1" dirty="0" smtClean="0"/>
              <a:t>Model </a:t>
            </a:r>
            <a:r>
              <a:rPr lang="en-GB" sz="2000" b="1" dirty="0"/>
              <a:t>V </a:t>
            </a:r>
            <a:r>
              <a:rPr lang="en-GB" sz="2000" b="1" dirty="0" smtClean="0"/>
              <a:t>– External Rotaries</a:t>
            </a:r>
            <a:endParaRPr lang="en-GB" sz="2000" b="1" dirty="0"/>
          </a:p>
          <a:p>
            <a:pPr lvl="1"/>
            <a:r>
              <a:rPr lang="en-GB" sz="1800" dirty="0" smtClean="0"/>
              <a:t>Vacuum</a:t>
            </a:r>
          </a:p>
          <a:p>
            <a:pPr lvl="1"/>
            <a:r>
              <a:rPr lang="en-GB" sz="1800" dirty="0" smtClean="0"/>
              <a:t>Milk</a:t>
            </a:r>
          </a:p>
          <a:p>
            <a:pPr lvl="1"/>
            <a:r>
              <a:rPr lang="en-GB" sz="1800" dirty="0" smtClean="0"/>
              <a:t>Air or water </a:t>
            </a:r>
          </a:p>
          <a:p>
            <a:pPr lvl="1"/>
            <a:r>
              <a:rPr lang="en-GB" sz="1800" dirty="0" smtClean="0"/>
              <a:t>Power Supply and Data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2366" y="4724400"/>
            <a:ext cx="1981200" cy="1482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09600" y="990600"/>
            <a:ext cx="7086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eaLnBrk="0" hangingPunct="0">
              <a:spcBef>
                <a:spcPct val="20000"/>
              </a:spcBef>
              <a:defRPr/>
            </a:pPr>
            <a:r>
              <a:rPr lang="en-GB" sz="2800" b="1" dirty="0" smtClean="0">
                <a:solidFill>
                  <a:srgbClr val="FF0000"/>
                </a:solidFill>
                <a:latin typeface="Calibri"/>
              </a:rPr>
              <a:t>HD Concept: </a:t>
            </a:r>
            <a:br>
              <a:rPr lang="en-GB" sz="2800" b="1" dirty="0" smtClean="0">
                <a:solidFill>
                  <a:srgbClr val="FF0000"/>
                </a:solidFill>
                <a:latin typeface="Calibri"/>
              </a:rPr>
            </a:br>
            <a:r>
              <a:rPr lang="en-GB" sz="2800" dirty="0" smtClean="0">
                <a:solidFill>
                  <a:srgbClr val="FF0000"/>
                </a:solidFill>
                <a:latin typeface="Calibri"/>
              </a:rPr>
              <a:t>Rotary </a:t>
            </a:r>
            <a:r>
              <a:rPr lang="en-GB" sz="2800" dirty="0">
                <a:solidFill>
                  <a:srgbClr val="FF0000"/>
                </a:solidFill>
                <a:latin typeface="Calibri"/>
              </a:rPr>
              <a:t>central glands are designed and produced for this specific application</a:t>
            </a:r>
          </a:p>
        </p:txBody>
      </p:sp>
      <p:pic>
        <p:nvPicPr>
          <p:cNvPr id="7" name="Picture 6" descr="water lucht prijslijst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0200" y="2375595"/>
            <a:ext cx="1963366" cy="166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24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ouMatic PPT Template 91406">
  <a:themeElements>
    <a:clrScheme name="1_BouMatic PPT Template 9140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ouMatic PPT Template 91406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BouMatic PPT Template 914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ouMatic PPT Template 914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ouMatic PPT Template 914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ouMatic PPT Template 914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ouMatic PPT Template 914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ouMatic PPT Template 914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ouMatic PPT Template 914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ouMatic PPT Template 914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ouMatic PPT Template 914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ouMatic PPT Template 914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ouMatic PPT Template 914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ouMatic PPT Template 914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zione aziendale def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4665</TotalTime>
  <Words>607</Words>
  <Application>Microsoft Office PowerPoint</Application>
  <PresentationFormat>Presentazione su schermo (4:3)</PresentationFormat>
  <Paragraphs>236</Paragraphs>
  <Slides>38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38</vt:i4>
      </vt:variant>
    </vt:vector>
  </HeadingPairs>
  <TitlesOfParts>
    <vt:vector size="40" baseType="lpstr">
      <vt:lpstr>1_BouMatic PPT Template 91406</vt:lpstr>
      <vt:lpstr>presentazione aziendale def</vt:lpstr>
      <vt:lpstr>Presentazione standard di PowerPoint</vt:lpstr>
      <vt:lpstr>Maestosa Overview</vt:lpstr>
      <vt:lpstr>Platform Rotation - Roller and Chassis System</vt:lpstr>
      <vt:lpstr>Double I-Beam Concept</vt:lpstr>
      <vt:lpstr>Double I-Beam Concept</vt:lpstr>
      <vt:lpstr>Roller System</vt:lpstr>
      <vt:lpstr>Platform Drive System</vt:lpstr>
      <vt:lpstr>Electric Drive System</vt:lpstr>
      <vt:lpstr>Rotary Swivels</vt:lpstr>
      <vt:lpstr>Rotary Swivels</vt:lpstr>
      <vt:lpstr>Rotary Control</vt:lpstr>
      <vt:lpstr>Standard Rotary Control</vt:lpstr>
      <vt:lpstr>Advanced Rotary Control</vt:lpstr>
      <vt:lpstr>Emergency Mode</vt:lpstr>
      <vt:lpstr>Milkline External Rotary: 2 Models Available</vt:lpstr>
      <vt:lpstr>ProActive - Installation (the skirt)</vt:lpstr>
      <vt:lpstr>ProActive: Bail with Feeding Manger</vt:lpstr>
      <vt:lpstr>ProActive: Tube Alignement Arm</vt:lpstr>
      <vt:lpstr>ProActive: Platform Cleaning</vt:lpstr>
      <vt:lpstr>ProActive: Structure Before Pouring</vt:lpstr>
      <vt:lpstr>ProActive: Structure Before Pouring</vt:lpstr>
      <vt:lpstr>Presentazione standard di PowerPoint</vt:lpstr>
      <vt:lpstr>Proactive: Design Projects</vt:lpstr>
      <vt:lpstr>Milkline Operator Rotary</vt:lpstr>
      <vt:lpstr>Maestosa: Operator Model (Short Deck)</vt:lpstr>
      <vt:lpstr>Operator Model</vt:lpstr>
      <vt:lpstr>Side by Side External Rotary</vt:lpstr>
      <vt:lpstr>Maestosa: Automation Range</vt:lpstr>
      <vt:lpstr>Maestosa ProActive: ED200 and P4C</vt:lpstr>
      <vt:lpstr>Maestosa Operator: Milpro RED</vt:lpstr>
      <vt:lpstr>Milkline Herringbone Rotary</vt:lpstr>
      <vt:lpstr>Maestosa -  Herringbone Rotary</vt:lpstr>
      <vt:lpstr>Herringbone Milking Rotary</vt:lpstr>
      <vt:lpstr>Presentazione standard di PowerPoint</vt:lpstr>
      <vt:lpstr>Milkline Herringbone Milking Rotary</vt:lpstr>
      <vt:lpstr>Herringbone Milking Rotary</vt:lpstr>
      <vt:lpstr>Rotary Types and related products</vt:lpstr>
      <vt:lpstr>Thank you</vt:lpstr>
    </vt:vector>
  </TitlesOfParts>
  <Company>Bou-Matic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ejohann</dc:creator>
  <cp:lastModifiedBy>Marco Cattaneo</cp:lastModifiedBy>
  <cp:revision>178</cp:revision>
  <dcterms:created xsi:type="dcterms:W3CDTF">2006-11-07T18:39:01Z</dcterms:created>
  <dcterms:modified xsi:type="dcterms:W3CDTF">2012-11-05T10:05:07Z</dcterms:modified>
</cp:coreProperties>
</file>